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75" r:id="rId4"/>
    <p:sldId id="258" r:id="rId5"/>
    <p:sldId id="274" r:id="rId6"/>
    <p:sldId id="260" r:id="rId7"/>
    <p:sldId id="262" r:id="rId8"/>
    <p:sldId id="263" r:id="rId9"/>
    <p:sldId id="264" r:id="rId10"/>
    <p:sldId id="265" r:id="rId11"/>
    <p:sldId id="266" r:id="rId12"/>
    <p:sldId id="267" r:id="rId13"/>
    <p:sldId id="269" r:id="rId14"/>
    <p:sldId id="268" r:id="rId15"/>
    <p:sldId id="271" r:id="rId16"/>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5"/>
    <p:restoredTop sz="94610"/>
  </p:normalViewPr>
  <p:slideViewPr>
    <p:cSldViewPr snapToGrid="0" snapToObjects="1">
      <p:cViewPr>
        <p:scale>
          <a:sx n="117" d="100"/>
          <a:sy n="117" d="100"/>
        </p:scale>
        <p:origin x="-56"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97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369226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7FBFD"/>
        </a:solidFill>
        <a:effectLst/>
      </p:bgPr>
    </p:bg>
    <p:spTree>
      <p:nvGrpSpPr>
        <p:cNvPr id="1" name=""/>
        <p:cNvGrpSpPr/>
        <p:nvPr/>
      </p:nvGrpSpPr>
      <p:grpSpPr>
        <a:xfrm>
          <a:off x="0" y="0"/>
          <a:ext cx="0" cy="0"/>
          <a:chOff x="0" y="0"/>
          <a:chExt cx="0" cy="0"/>
        </a:xfrm>
      </p:grpSpPr>
      <p:sp>
        <p:nvSpPr>
          <p:cNvPr id="3" name="Shape 1"/>
          <p:cNvSpPr/>
          <p:nvPr/>
        </p:nvSpPr>
        <p:spPr>
          <a:xfrm>
            <a:off x="-1371600" y="4572000"/>
            <a:ext cx="4114800" cy="4114800"/>
          </a:xfrm>
          <a:prstGeom prst="ellipse">
            <a:avLst/>
          </a:prstGeom>
          <a:solidFill>
            <a:srgbClr val="9CCF7A">
              <a:alpha val="12000"/>
            </a:srgbClr>
          </a:solidFill>
          <a:ln/>
        </p:spPr>
      </p:sp>
      <p:sp>
        <p:nvSpPr>
          <p:cNvPr id="2" name="Shape 0"/>
          <p:cNvSpPr/>
          <p:nvPr/>
        </p:nvSpPr>
        <p:spPr>
          <a:xfrm>
            <a:off x="8686800" y="-1371600"/>
            <a:ext cx="5029200" cy="5029200"/>
          </a:xfrm>
          <a:prstGeom prst="ellipse">
            <a:avLst/>
          </a:prstGeom>
          <a:solidFill>
            <a:srgbClr val="63B3C8">
              <a:alpha val="15000"/>
            </a:srgbClr>
          </a:solidFill>
          <a:ln/>
        </p:spPr>
      </p:sp>
      <p:sp>
        <p:nvSpPr>
          <p:cNvPr id="4" name="Shape 2"/>
          <p:cNvSpPr/>
          <p:nvPr/>
        </p:nvSpPr>
        <p:spPr>
          <a:xfrm>
            <a:off x="7315200" y="4114800"/>
            <a:ext cx="2743200" cy="2743200"/>
          </a:xfrm>
          <a:prstGeom prst="ellipse">
            <a:avLst/>
          </a:prstGeom>
          <a:solidFill>
            <a:srgbClr val="1F6F8B">
              <a:alpha val="8000"/>
            </a:srgbClr>
          </a:solidFill>
          <a:ln/>
        </p:spPr>
      </p:sp>
      <p:sp>
        <p:nvSpPr>
          <p:cNvPr id="5" name="Shape 3"/>
          <p:cNvSpPr/>
          <p:nvPr/>
        </p:nvSpPr>
        <p:spPr>
          <a:xfrm>
            <a:off x="4132853" y="2424736"/>
            <a:ext cx="3931920" cy="502920"/>
          </a:xfrm>
          <a:prstGeom prst="roundRect">
            <a:avLst>
              <a:gd name="adj" fmla="val 50000"/>
            </a:avLst>
          </a:prstGeom>
          <a:solidFill>
            <a:srgbClr val="E6EEF2"/>
          </a:solidFill>
          <a:ln/>
        </p:spPr>
      </p:sp>
      <p:sp>
        <p:nvSpPr>
          <p:cNvPr id="6" name="Text 4"/>
          <p:cNvSpPr/>
          <p:nvPr/>
        </p:nvSpPr>
        <p:spPr>
          <a:xfrm>
            <a:off x="4114799" y="2424736"/>
            <a:ext cx="3931920" cy="502920"/>
          </a:xfrm>
          <a:prstGeom prst="rect">
            <a:avLst/>
          </a:prstGeom>
          <a:noFill/>
          <a:ln/>
        </p:spPr>
        <p:txBody>
          <a:bodyPr wrap="square" rtlCol="0" anchor="ctr"/>
          <a:lstStyle/>
          <a:p>
            <a:pPr marL="0" indent="0" algn="ctr">
              <a:buNone/>
            </a:pPr>
            <a:r>
              <a:rPr lang="en-US" sz="1200" b="1" dirty="0">
                <a:solidFill>
                  <a:srgbClr val="1F6F8B"/>
                </a:solidFill>
                <a:latin typeface="Calibri" pitchFamily="34" charset="0"/>
                <a:ea typeface="Calibri" pitchFamily="34" charset="-122"/>
                <a:cs typeface="Calibri" pitchFamily="34" charset="-120"/>
              </a:rPr>
              <a:t>Centre Hospitalier d'Erstein · Colloque du 19 mai 2026</a:t>
            </a:r>
            <a:endParaRPr lang="en-US" sz="1200" dirty="0"/>
          </a:p>
        </p:txBody>
      </p:sp>
      <p:sp>
        <p:nvSpPr>
          <p:cNvPr id="7" name="Text 5"/>
          <p:cNvSpPr/>
          <p:nvPr/>
        </p:nvSpPr>
        <p:spPr>
          <a:xfrm>
            <a:off x="-15089" y="3228252"/>
            <a:ext cx="12191695" cy="1371600"/>
          </a:xfrm>
          <a:prstGeom prst="rect">
            <a:avLst/>
          </a:prstGeom>
          <a:noFill/>
          <a:ln/>
        </p:spPr>
        <p:txBody>
          <a:bodyPr wrap="square" rtlCol="0" anchor="ctr"/>
          <a:lstStyle/>
          <a:p>
            <a:pPr marL="0" indent="0" algn="ctr">
              <a:buNone/>
            </a:pPr>
            <a:r>
              <a:rPr lang="en-US" sz="8000" dirty="0">
                <a:solidFill>
                  <a:srgbClr val="1F6F8B"/>
                </a:solidFill>
                <a:latin typeface="Georgia" pitchFamily="34" charset="0"/>
                <a:ea typeface="Georgia" pitchFamily="34" charset="-122"/>
                <a:cs typeface="Georgia" pitchFamily="34" charset="-120"/>
              </a:rPr>
              <a:t>AStéroïdE</a:t>
            </a:r>
            <a:endParaRPr lang="en-US" sz="8000" dirty="0"/>
          </a:p>
        </p:txBody>
      </p:sp>
      <p:sp>
        <p:nvSpPr>
          <p:cNvPr id="8" name="Text 6"/>
          <p:cNvSpPr/>
          <p:nvPr/>
        </p:nvSpPr>
        <p:spPr>
          <a:xfrm>
            <a:off x="1356512" y="4754880"/>
            <a:ext cx="9448495" cy="914400"/>
          </a:xfrm>
          <a:prstGeom prst="rect">
            <a:avLst/>
          </a:prstGeom>
          <a:noFill/>
          <a:ln/>
        </p:spPr>
        <p:txBody>
          <a:bodyPr wrap="square" rtlCol="0" anchor="t"/>
          <a:lstStyle/>
          <a:p>
            <a:pPr marL="0" indent="0" algn="ctr">
              <a:buNone/>
            </a:pPr>
            <a:r>
              <a:rPr lang="en-US" sz="1800" dirty="0">
                <a:solidFill>
                  <a:srgbClr val="334155"/>
                </a:solidFill>
                <a:latin typeface="Calibri" pitchFamily="34" charset="0"/>
                <a:ea typeface="Calibri" pitchFamily="34" charset="-122"/>
                <a:cs typeface="Calibri" pitchFamily="34" charset="-120"/>
              </a:rPr>
              <a:t>Dispositif d'évaluation et de prise en charge pédopsychiatrique spécifique</a:t>
            </a:r>
            <a:endParaRPr lang="en-US" sz="1800" dirty="0"/>
          </a:p>
          <a:p>
            <a:pPr marL="0" indent="0" algn="ctr">
              <a:buNone/>
            </a:pPr>
            <a:r>
              <a:rPr lang="en-US" sz="1800" dirty="0">
                <a:solidFill>
                  <a:srgbClr val="334155"/>
                </a:solidFill>
                <a:latin typeface="Calibri" pitchFamily="34" charset="0"/>
                <a:ea typeface="Calibri" pitchFamily="34" charset="-122"/>
                <a:cs typeface="Calibri" pitchFamily="34" charset="-120"/>
              </a:rPr>
              <a:t>des enfants relevant de l'Aide Sociale à l'Enfance</a:t>
            </a:r>
            <a:endParaRPr lang="en-US" sz="1800" dirty="0"/>
          </a:p>
        </p:txBody>
      </p:sp>
      <p:sp>
        <p:nvSpPr>
          <p:cNvPr id="9" name="Text 7"/>
          <p:cNvSpPr/>
          <p:nvPr/>
        </p:nvSpPr>
        <p:spPr>
          <a:xfrm>
            <a:off x="0" y="5943600"/>
            <a:ext cx="12191695" cy="365760"/>
          </a:xfrm>
          <a:prstGeom prst="rect">
            <a:avLst/>
          </a:prstGeom>
          <a:noFill/>
          <a:ln/>
        </p:spPr>
        <p:txBody>
          <a:bodyPr wrap="square" rtlCol="0" anchor="ctr"/>
          <a:lstStyle/>
          <a:p>
            <a:pPr marL="0" indent="0" algn="ctr">
              <a:buNone/>
            </a:pPr>
            <a:r>
              <a:rPr lang="en-US" sz="1300" dirty="0">
                <a:solidFill>
                  <a:srgbClr val="64748B"/>
                </a:solidFill>
                <a:latin typeface="Calibri" pitchFamily="34" charset="0"/>
                <a:ea typeface="Calibri" pitchFamily="34" charset="-122"/>
                <a:cs typeface="Calibri" pitchFamily="34" charset="-120"/>
              </a:rPr>
              <a:t>Dr Muriel Castelnovo, Présidente de la CME et équipe AStéroïdE </a:t>
            </a:r>
            <a:endParaRPr lang="en-US" sz="1300" dirty="0"/>
          </a:p>
        </p:txBody>
      </p:sp>
      <p:pic>
        <p:nvPicPr>
          <p:cNvPr id="11" name="Image 10">
            <a:extLst>
              <a:ext uri="{FF2B5EF4-FFF2-40B4-BE49-F238E27FC236}">
                <a16:creationId xmlns:a16="http://schemas.microsoft.com/office/drawing/2014/main" id="{92CC8A7E-6D41-841A-7D09-2EF38DC72C26}"/>
              </a:ext>
            </a:extLst>
          </p:cNvPr>
          <p:cNvPicPr>
            <a:picLocks noChangeAspect="1"/>
          </p:cNvPicPr>
          <p:nvPr/>
        </p:nvPicPr>
        <p:blipFill>
          <a:blip r:embed="rId3"/>
          <a:stretch>
            <a:fillRect/>
          </a:stretch>
        </p:blipFill>
        <p:spPr>
          <a:xfrm>
            <a:off x="0" y="87744"/>
            <a:ext cx="5421254" cy="2269726"/>
          </a:xfrm>
          <a:prstGeom prst="rect">
            <a:avLst/>
          </a:prstGeom>
        </p:spPr>
      </p:pic>
      <p:pic>
        <p:nvPicPr>
          <p:cNvPr id="12" name="Image 11">
            <a:extLst>
              <a:ext uri="{FF2B5EF4-FFF2-40B4-BE49-F238E27FC236}">
                <a16:creationId xmlns:a16="http://schemas.microsoft.com/office/drawing/2014/main" id="{BBBF2DCD-5487-F0B6-EFA9-03A4B2C31AAF}"/>
              </a:ext>
            </a:extLst>
          </p:cNvPr>
          <p:cNvPicPr>
            <a:picLocks noChangeAspect="1"/>
          </p:cNvPicPr>
          <p:nvPr/>
        </p:nvPicPr>
        <p:blipFill>
          <a:blip r:embed="rId4"/>
          <a:stretch>
            <a:fillRect/>
          </a:stretch>
        </p:blipFill>
        <p:spPr>
          <a:xfrm>
            <a:off x="5812582" y="6247518"/>
            <a:ext cx="536352" cy="6104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7FBFD"/>
        </a:solidFill>
        <a:effectLst/>
      </p:bgPr>
    </p:bg>
    <p:spTree>
      <p:nvGrpSpPr>
        <p:cNvPr id="1" name=""/>
        <p:cNvGrpSpPr/>
        <p:nvPr/>
      </p:nvGrpSpPr>
      <p:grpSpPr>
        <a:xfrm>
          <a:off x="0" y="0"/>
          <a:ext cx="0" cy="0"/>
          <a:chOff x="0" y="0"/>
          <a:chExt cx="0" cy="0"/>
        </a:xfrm>
      </p:grpSpPr>
      <p:sp>
        <p:nvSpPr>
          <p:cNvPr id="35" name="Shape 23">
            <a:extLst>
              <a:ext uri="{FF2B5EF4-FFF2-40B4-BE49-F238E27FC236}">
                <a16:creationId xmlns:a16="http://schemas.microsoft.com/office/drawing/2014/main" id="{07DCABBA-349B-B185-C95D-C5392152A6FF}"/>
              </a:ext>
            </a:extLst>
          </p:cNvPr>
          <p:cNvSpPr/>
          <p:nvPr/>
        </p:nvSpPr>
        <p:spPr>
          <a:xfrm>
            <a:off x="1371600" y="5714999"/>
            <a:ext cx="10177272" cy="1012371"/>
          </a:xfrm>
          <a:prstGeom prst="roundRect">
            <a:avLst>
              <a:gd name="adj" fmla="val 19565"/>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2" name="Shape 0"/>
          <p:cNvSpPr/>
          <p:nvPr/>
        </p:nvSpPr>
        <p:spPr>
          <a:xfrm>
            <a:off x="10424160" y="-1371600"/>
            <a:ext cx="2926080" cy="2926080"/>
          </a:xfrm>
          <a:prstGeom prst="ellipse">
            <a:avLst/>
          </a:prstGeom>
          <a:solidFill>
            <a:srgbClr val="63B3C8">
              <a:alpha val="4000"/>
            </a:srgbClr>
          </a:solidFill>
          <a:ln/>
        </p:spPr>
      </p:sp>
      <p:sp>
        <p:nvSpPr>
          <p:cNvPr id="3" name="Shape 1"/>
          <p:cNvSpPr/>
          <p:nvPr/>
        </p:nvSpPr>
        <p:spPr>
          <a:xfrm>
            <a:off x="-1280160" y="5852160"/>
            <a:ext cx="2560320" cy="2560320"/>
          </a:xfrm>
          <a:prstGeom prst="ellipse">
            <a:avLst/>
          </a:prstGeom>
          <a:solidFill>
            <a:srgbClr val="9CCF7A">
              <a:alpha val="4000"/>
            </a:srgbClr>
          </a:solidFill>
          <a:ln/>
        </p:spPr>
      </p:sp>
      <p:sp>
        <p:nvSpPr>
          <p:cNvPr id="4" name="Shape 2"/>
          <p:cNvSpPr/>
          <p:nvPr/>
        </p:nvSpPr>
        <p:spPr>
          <a:xfrm>
            <a:off x="10515600" y="5669280"/>
            <a:ext cx="1828800" cy="1828800"/>
          </a:xfrm>
          <a:prstGeom prst="ellipse">
            <a:avLst/>
          </a:prstGeom>
          <a:solidFill>
            <a:srgbClr val="1F6F8B">
              <a:alpha val="3000"/>
            </a:srgbClr>
          </a:solidFill>
          <a:ln/>
        </p:spPr>
      </p:sp>
      <p:sp>
        <p:nvSpPr>
          <p:cNvPr id="5" name="Text 3"/>
          <p:cNvSpPr/>
          <p:nvPr/>
        </p:nvSpPr>
        <p:spPr>
          <a:xfrm>
            <a:off x="640080" y="411480"/>
            <a:ext cx="7315200" cy="292608"/>
          </a:xfrm>
          <a:prstGeom prst="rect">
            <a:avLst/>
          </a:prstGeom>
          <a:noFill/>
          <a:ln/>
        </p:spPr>
        <p:txBody>
          <a:bodyPr wrap="square" rtlCol="0" anchor="ctr"/>
          <a:lstStyle/>
          <a:p>
            <a:pPr marL="0" indent="0">
              <a:buNone/>
            </a:pPr>
            <a:endParaRPr lang="en-US" sz="1100" dirty="0"/>
          </a:p>
        </p:txBody>
      </p:sp>
      <p:sp>
        <p:nvSpPr>
          <p:cNvPr id="6" name="Text 4"/>
          <p:cNvSpPr/>
          <p:nvPr/>
        </p:nvSpPr>
        <p:spPr>
          <a:xfrm>
            <a:off x="640080" y="713232"/>
            <a:ext cx="10972800" cy="822960"/>
          </a:xfrm>
          <a:prstGeom prst="rect">
            <a:avLst/>
          </a:prstGeom>
          <a:noFill/>
          <a:ln/>
        </p:spPr>
        <p:txBody>
          <a:bodyPr wrap="square" rtlCol="0" anchor="ctr"/>
          <a:lstStyle/>
          <a:p>
            <a:pPr marL="0" indent="0">
              <a:buNone/>
            </a:pPr>
            <a:r>
              <a:rPr lang="en-US" sz="3600" dirty="0">
                <a:solidFill>
                  <a:srgbClr val="1F6F8B"/>
                </a:solidFill>
                <a:latin typeface="Georgia" pitchFamily="34" charset="0"/>
                <a:ea typeface="Georgia" pitchFamily="34" charset="-122"/>
                <a:cs typeface="Georgia" pitchFamily="34" charset="-120"/>
              </a:rPr>
              <a:t>Du repérage à l'orientation thérapeutique</a:t>
            </a:r>
            <a:endParaRPr lang="en-US" sz="3600" dirty="0"/>
          </a:p>
        </p:txBody>
      </p:sp>
      <p:sp>
        <p:nvSpPr>
          <p:cNvPr id="7" name="Shape 5"/>
          <p:cNvSpPr/>
          <p:nvPr/>
        </p:nvSpPr>
        <p:spPr>
          <a:xfrm>
            <a:off x="960120" y="2148840"/>
            <a:ext cx="45720" cy="4114800"/>
          </a:xfrm>
          <a:prstGeom prst="rect">
            <a:avLst/>
          </a:prstGeom>
          <a:solidFill>
            <a:srgbClr val="63B3C8"/>
          </a:solidFill>
          <a:ln/>
        </p:spPr>
      </p:sp>
      <p:sp>
        <p:nvSpPr>
          <p:cNvPr id="8" name="Shape 6"/>
          <p:cNvSpPr/>
          <p:nvPr/>
        </p:nvSpPr>
        <p:spPr>
          <a:xfrm>
            <a:off x="777240" y="2011680"/>
            <a:ext cx="411480" cy="411480"/>
          </a:xfrm>
          <a:prstGeom prst="ellipse">
            <a:avLst/>
          </a:prstGeom>
          <a:solidFill>
            <a:srgbClr val="1F6F8B"/>
          </a:solidFill>
          <a:ln/>
        </p:spPr>
      </p:sp>
      <p:sp>
        <p:nvSpPr>
          <p:cNvPr id="9" name="Text 7"/>
          <p:cNvSpPr/>
          <p:nvPr/>
        </p:nvSpPr>
        <p:spPr>
          <a:xfrm>
            <a:off x="777240" y="2011680"/>
            <a:ext cx="411480" cy="41148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1</a:t>
            </a:r>
            <a:endParaRPr lang="en-US" sz="1400" dirty="0"/>
          </a:p>
        </p:txBody>
      </p:sp>
      <p:sp>
        <p:nvSpPr>
          <p:cNvPr id="10" name="Shape 8"/>
          <p:cNvSpPr/>
          <p:nvPr/>
        </p:nvSpPr>
        <p:spPr>
          <a:xfrm>
            <a:off x="1371600" y="1874520"/>
            <a:ext cx="10177272" cy="841248"/>
          </a:xfrm>
          <a:prstGeom prst="roundRect">
            <a:avLst>
              <a:gd name="adj" fmla="val 19565"/>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1" name="Text 9"/>
          <p:cNvSpPr/>
          <p:nvPr/>
        </p:nvSpPr>
        <p:spPr>
          <a:xfrm>
            <a:off x="1645920" y="1965960"/>
            <a:ext cx="9811512" cy="365760"/>
          </a:xfrm>
          <a:prstGeom prst="rect">
            <a:avLst/>
          </a:prstGeom>
          <a:noFill/>
          <a:ln/>
        </p:spPr>
        <p:txBody>
          <a:bodyPr wrap="square" rtlCol="0" anchor="ctr"/>
          <a:lstStyle/>
          <a:p>
            <a:pPr marL="0" indent="0">
              <a:buNone/>
            </a:pPr>
            <a:r>
              <a:rPr lang="en-US" sz="1400" b="1" dirty="0">
                <a:solidFill>
                  <a:srgbClr val="1F6F8B"/>
                </a:solidFill>
                <a:latin typeface="Calibri" pitchFamily="34" charset="0"/>
                <a:ea typeface="Calibri" pitchFamily="34" charset="-122"/>
                <a:cs typeface="Calibri" pitchFamily="34" charset="-120"/>
              </a:rPr>
              <a:t>Régulation de la demande</a:t>
            </a:r>
            <a:endParaRPr lang="en-US" sz="1400" dirty="0"/>
          </a:p>
        </p:txBody>
      </p:sp>
      <p:sp>
        <p:nvSpPr>
          <p:cNvPr id="12" name="Text 10"/>
          <p:cNvSpPr/>
          <p:nvPr/>
        </p:nvSpPr>
        <p:spPr>
          <a:xfrm>
            <a:off x="1645920" y="2286000"/>
            <a:ext cx="9811512" cy="411480"/>
          </a:xfrm>
          <a:prstGeom prst="rect">
            <a:avLst/>
          </a:prstGeom>
          <a:noFill/>
          <a:ln/>
        </p:spPr>
        <p:txBody>
          <a:bodyPr wrap="square" rtlCol="0" anchor="t"/>
          <a:lstStyle/>
          <a:p>
            <a:pPr marL="0" indent="0">
              <a:buNone/>
            </a:pPr>
            <a:r>
              <a:rPr lang="en-US" sz="1200" dirty="0">
                <a:solidFill>
                  <a:srgbClr val="334155"/>
                </a:solidFill>
                <a:latin typeface="Calibri" pitchFamily="34" charset="0"/>
                <a:ea typeface="Calibri" pitchFamily="34" charset="-122"/>
                <a:cs typeface="Calibri" pitchFamily="34" charset="-120"/>
              </a:rPr>
              <a:t>Analyse initiale de la sollicitation et orientation vers le bon niveau de réponse.</a:t>
            </a:r>
            <a:endParaRPr lang="en-US" sz="1200" dirty="0"/>
          </a:p>
        </p:txBody>
      </p:sp>
      <p:sp>
        <p:nvSpPr>
          <p:cNvPr id="13" name="Shape 11"/>
          <p:cNvSpPr/>
          <p:nvPr/>
        </p:nvSpPr>
        <p:spPr>
          <a:xfrm>
            <a:off x="777240" y="2971800"/>
            <a:ext cx="411480" cy="411480"/>
          </a:xfrm>
          <a:prstGeom prst="ellipse">
            <a:avLst/>
          </a:prstGeom>
          <a:solidFill>
            <a:srgbClr val="1F6F8B"/>
          </a:solidFill>
          <a:ln/>
        </p:spPr>
      </p:sp>
      <p:sp>
        <p:nvSpPr>
          <p:cNvPr id="14" name="Text 12"/>
          <p:cNvSpPr/>
          <p:nvPr/>
        </p:nvSpPr>
        <p:spPr>
          <a:xfrm>
            <a:off x="777240" y="2971800"/>
            <a:ext cx="411480" cy="41148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2</a:t>
            </a:r>
            <a:endParaRPr lang="en-US" sz="1400" dirty="0"/>
          </a:p>
        </p:txBody>
      </p:sp>
      <p:sp>
        <p:nvSpPr>
          <p:cNvPr id="15" name="Shape 13"/>
          <p:cNvSpPr/>
          <p:nvPr/>
        </p:nvSpPr>
        <p:spPr>
          <a:xfrm>
            <a:off x="1371600" y="2834640"/>
            <a:ext cx="10177272" cy="841248"/>
          </a:xfrm>
          <a:prstGeom prst="roundRect">
            <a:avLst>
              <a:gd name="adj" fmla="val 19565"/>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6" name="Text 14"/>
          <p:cNvSpPr/>
          <p:nvPr/>
        </p:nvSpPr>
        <p:spPr>
          <a:xfrm>
            <a:off x="1645920" y="2926080"/>
            <a:ext cx="9811512" cy="365760"/>
          </a:xfrm>
          <a:prstGeom prst="rect">
            <a:avLst/>
          </a:prstGeom>
          <a:noFill/>
          <a:ln/>
        </p:spPr>
        <p:txBody>
          <a:bodyPr wrap="square" rtlCol="0" anchor="ctr"/>
          <a:lstStyle/>
          <a:p>
            <a:pPr marL="0" indent="0">
              <a:buNone/>
            </a:pPr>
            <a:r>
              <a:rPr lang="en-US" sz="1400" b="1" dirty="0">
                <a:solidFill>
                  <a:srgbClr val="1F6F8B"/>
                </a:solidFill>
                <a:latin typeface="Calibri" pitchFamily="34" charset="0"/>
                <a:ea typeface="Calibri" pitchFamily="34" charset="-122"/>
                <a:cs typeface="Calibri" pitchFamily="34" charset="-120"/>
              </a:rPr>
              <a:t>Évaluation clinique en binôme mixte</a:t>
            </a:r>
            <a:endParaRPr lang="en-US" sz="1400" dirty="0"/>
          </a:p>
        </p:txBody>
      </p:sp>
      <p:sp>
        <p:nvSpPr>
          <p:cNvPr id="17" name="Text 15"/>
          <p:cNvSpPr/>
          <p:nvPr/>
        </p:nvSpPr>
        <p:spPr>
          <a:xfrm>
            <a:off x="1645920" y="3246120"/>
            <a:ext cx="9811512" cy="411480"/>
          </a:xfrm>
          <a:prstGeom prst="rect">
            <a:avLst/>
          </a:prstGeom>
          <a:noFill/>
          <a:ln/>
        </p:spPr>
        <p:txBody>
          <a:bodyPr wrap="square" rtlCol="0" anchor="t"/>
          <a:lstStyle/>
          <a:p>
            <a:pPr marL="0" indent="0">
              <a:buNone/>
            </a:pPr>
            <a:r>
              <a:rPr lang="en-US" sz="1200" dirty="0">
                <a:solidFill>
                  <a:srgbClr val="334155"/>
                </a:solidFill>
                <a:latin typeface="Calibri" pitchFamily="34" charset="0"/>
                <a:ea typeface="Calibri" pitchFamily="34" charset="-122"/>
                <a:cs typeface="Calibri" pitchFamily="34" charset="-120"/>
              </a:rPr>
              <a:t>Reprise de l'histoire de l'enfant, des placements, des ruptures, du contexte éducatif et familial.</a:t>
            </a:r>
            <a:endParaRPr lang="en-US" sz="1200" dirty="0"/>
          </a:p>
        </p:txBody>
      </p:sp>
      <p:sp>
        <p:nvSpPr>
          <p:cNvPr id="18" name="Shape 16"/>
          <p:cNvSpPr/>
          <p:nvPr/>
        </p:nvSpPr>
        <p:spPr>
          <a:xfrm>
            <a:off x="777240" y="3931920"/>
            <a:ext cx="411480" cy="411480"/>
          </a:xfrm>
          <a:prstGeom prst="ellipse">
            <a:avLst/>
          </a:prstGeom>
          <a:solidFill>
            <a:srgbClr val="1F6F8B"/>
          </a:solidFill>
          <a:ln/>
        </p:spPr>
      </p:sp>
      <p:sp>
        <p:nvSpPr>
          <p:cNvPr id="19" name="Text 17"/>
          <p:cNvSpPr/>
          <p:nvPr/>
        </p:nvSpPr>
        <p:spPr>
          <a:xfrm>
            <a:off x="777240" y="3931920"/>
            <a:ext cx="411480" cy="41148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3</a:t>
            </a:r>
            <a:endParaRPr lang="en-US" sz="1400" dirty="0"/>
          </a:p>
        </p:txBody>
      </p:sp>
      <p:sp>
        <p:nvSpPr>
          <p:cNvPr id="20" name="Shape 18"/>
          <p:cNvSpPr/>
          <p:nvPr/>
        </p:nvSpPr>
        <p:spPr>
          <a:xfrm>
            <a:off x="1371600" y="3794760"/>
            <a:ext cx="10177272" cy="841248"/>
          </a:xfrm>
          <a:prstGeom prst="roundRect">
            <a:avLst>
              <a:gd name="adj" fmla="val 19565"/>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21" name="Text 19"/>
          <p:cNvSpPr/>
          <p:nvPr/>
        </p:nvSpPr>
        <p:spPr>
          <a:xfrm>
            <a:off x="1645920" y="3886200"/>
            <a:ext cx="9811512" cy="365760"/>
          </a:xfrm>
          <a:prstGeom prst="rect">
            <a:avLst/>
          </a:prstGeom>
          <a:noFill/>
          <a:ln/>
        </p:spPr>
        <p:txBody>
          <a:bodyPr wrap="square" rtlCol="0" anchor="ctr"/>
          <a:lstStyle/>
          <a:p>
            <a:pPr marL="0" indent="0">
              <a:buNone/>
            </a:pPr>
            <a:r>
              <a:rPr lang="en-US" sz="1400" b="1" dirty="0">
                <a:solidFill>
                  <a:srgbClr val="1F6F8B"/>
                </a:solidFill>
                <a:latin typeface="Calibri" pitchFamily="34" charset="0"/>
                <a:ea typeface="Calibri" pitchFamily="34" charset="-122"/>
                <a:cs typeface="Calibri" pitchFamily="34" charset="-120"/>
              </a:rPr>
              <a:t>Bilans complémentaires</a:t>
            </a:r>
            <a:endParaRPr lang="en-US" sz="1400" dirty="0"/>
          </a:p>
        </p:txBody>
      </p:sp>
      <p:sp>
        <p:nvSpPr>
          <p:cNvPr id="22" name="Text 20"/>
          <p:cNvSpPr/>
          <p:nvPr/>
        </p:nvSpPr>
        <p:spPr>
          <a:xfrm>
            <a:off x="1645920" y="4206240"/>
            <a:ext cx="9811512" cy="411480"/>
          </a:xfrm>
          <a:prstGeom prst="rect">
            <a:avLst/>
          </a:prstGeom>
          <a:noFill/>
          <a:ln/>
        </p:spPr>
        <p:txBody>
          <a:bodyPr wrap="square" rtlCol="0" anchor="t"/>
          <a:lstStyle/>
          <a:p>
            <a:pPr marL="0" indent="0">
              <a:buNone/>
            </a:pPr>
            <a:r>
              <a:rPr lang="en-US" sz="1200" dirty="0">
                <a:solidFill>
                  <a:srgbClr val="334155"/>
                </a:solidFill>
                <a:latin typeface="Calibri" pitchFamily="34" charset="0"/>
                <a:ea typeface="Calibri" pitchFamily="34" charset="-122"/>
                <a:cs typeface="Calibri" pitchFamily="34" charset="-120"/>
              </a:rPr>
              <a:t>Si besoin : bilan psychologique complet, bilan psychomoteur ou orthophonique.</a:t>
            </a:r>
            <a:endParaRPr lang="en-US" sz="1200" dirty="0"/>
          </a:p>
        </p:txBody>
      </p:sp>
      <p:sp>
        <p:nvSpPr>
          <p:cNvPr id="23" name="Shape 21"/>
          <p:cNvSpPr/>
          <p:nvPr/>
        </p:nvSpPr>
        <p:spPr>
          <a:xfrm>
            <a:off x="777240" y="4892040"/>
            <a:ext cx="411480" cy="411480"/>
          </a:xfrm>
          <a:prstGeom prst="ellipse">
            <a:avLst/>
          </a:prstGeom>
          <a:solidFill>
            <a:srgbClr val="1F6F8B"/>
          </a:solidFill>
          <a:ln/>
        </p:spPr>
      </p:sp>
      <p:sp>
        <p:nvSpPr>
          <p:cNvPr id="24" name="Text 22"/>
          <p:cNvSpPr/>
          <p:nvPr/>
        </p:nvSpPr>
        <p:spPr>
          <a:xfrm>
            <a:off x="777240" y="4892040"/>
            <a:ext cx="411480" cy="41148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4</a:t>
            </a:r>
            <a:endParaRPr lang="en-US" sz="1400" dirty="0"/>
          </a:p>
        </p:txBody>
      </p:sp>
      <p:sp>
        <p:nvSpPr>
          <p:cNvPr id="25" name="Shape 23"/>
          <p:cNvSpPr/>
          <p:nvPr/>
        </p:nvSpPr>
        <p:spPr>
          <a:xfrm>
            <a:off x="1371600" y="4754880"/>
            <a:ext cx="10177272" cy="841248"/>
          </a:xfrm>
          <a:prstGeom prst="roundRect">
            <a:avLst>
              <a:gd name="adj" fmla="val 19565"/>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26" name="Text 24"/>
          <p:cNvSpPr/>
          <p:nvPr/>
        </p:nvSpPr>
        <p:spPr>
          <a:xfrm>
            <a:off x="1645920" y="4846320"/>
            <a:ext cx="9811512" cy="365760"/>
          </a:xfrm>
          <a:prstGeom prst="rect">
            <a:avLst/>
          </a:prstGeom>
          <a:noFill/>
          <a:ln/>
        </p:spPr>
        <p:txBody>
          <a:bodyPr wrap="square" rtlCol="0" anchor="ctr"/>
          <a:lstStyle/>
          <a:p>
            <a:pPr marL="0" indent="0">
              <a:buNone/>
            </a:pPr>
            <a:r>
              <a:rPr lang="en-US" sz="1400" b="1" dirty="0">
                <a:solidFill>
                  <a:srgbClr val="1F6F8B"/>
                </a:solidFill>
                <a:latin typeface="Calibri" pitchFamily="34" charset="0"/>
                <a:ea typeface="Calibri" pitchFamily="34" charset="-122"/>
                <a:cs typeface="Calibri" pitchFamily="34" charset="-120"/>
              </a:rPr>
              <a:t>Synthèse pluri-professionnelle</a:t>
            </a:r>
            <a:endParaRPr lang="en-US" sz="1400" dirty="0"/>
          </a:p>
        </p:txBody>
      </p:sp>
      <p:sp>
        <p:nvSpPr>
          <p:cNvPr id="27" name="Text 25"/>
          <p:cNvSpPr/>
          <p:nvPr/>
        </p:nvSpPr>
        <p:spPr>
          <a:xfrm>
            <a:off x="1645920" y="5166360"/>
            <a:ext cx="9811512" cy="411480"/>
          </a:xfrm>
          <a:prstGeom prst="rect">
            <a:avLst/>
          </a:prstGeom>
          <a:noFill/>
          <a:ln/>
        </p:spPr>
        <p:txBody>
          <a:bodyPr wrap="square" rtlCol="0" anchor="t"/>
          <a:lstStyle/>
          <a:p>
            <a:pPr marL="0" indent="0">
              <a:buNone/>
            </a:pPr>
            <a:r>
              <a:rPr lang="en-US" sz="1200" dirty="0">
                <a:solidFill>
                  <a:srgbClr val="334155"/>
                </a:solidFill>
                <a:latin typeface="Calibri" pitchFamily="34" charset="0"/>
                <a:ea typeface="Calibri" pitchFamily="34" charset="-122"/>
                <a:cs typeface="Calibri" pitchFamily="34" charset="-120"/>
              </a:rPr>
              <a:t>Réunion clinique hebdomadaire et réunion de synthèse pour ajuster les indications.</a:t>
            </a:r>
            <a:endParaRPr lang="en-US" sz="1200" dirty="0"/>
          </a:p>
        </p:txBody>
      </p:sp>
      <p:sp>
        <p:nvSpPr>
          <p:cNvPr id="28" name="Shape 26"/>
          <p:cNvSpPr/>
          <p:nvPr/>
        </p:nvSpPr>
        <p:spPr>
          <a:xfrm>
            <a:off x="777240" y="5852160"/>
            <a:ext cx="411480" cy="411480"/>
          </a:xfrm>
          <a:prstGeom prst="ellipse">
            <a:avLst/>
          </a:prstGeom>
          <a:solidFill>
            <a:srgbClr val="1F6F8B"/>
          </a:solidFill>
          <a:ln/>
        </p:spPr>
      </p:sp>
      <p:sp>
        <p:nvSpPr>
          <p:cNvPr id="29" name="Text 27"/>
          <p:cNvSpPr/>
          <p:nvPr/>
        </p:nvSpPr>
        <p:spPr>
          <a:xfrm>
            <a:off x="777240" y="5852160"/>
            <a:ext cx="411480" cy="41148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5</a:t>
            </a:r>
            <a:endParaRPr lang="en-US" sz="1400" dirty="0"/>
          </a:p>
        </p:txBody>
      </p:sp>
      <p:sp>
        <p:nvSpPr>
          <p:cNvPr id="31" name="Text 29"/>
          <p:cNvSpPr/>
          <p:nvPr/>
        </p:nvSpPr>
        <p:spPr>
          <a:xfrm>
            <a:off x="1645920" y="5806440"/>
            <a:ext cx="9811512" cy="365760"/>
          </a:xfrm>
          <a:prstGeom prst="rect">
            <a:avLst/>
          </a:prstGeom>
          <a:noFill/>
          <a:ln/>
        </p:spPr>
        <p:txBody>
          <a:bodyPr wrap="square" rtlCol="0" anchor="ctr"/>
          <a:lstStyle/>
          <a:p>
            <a:pPr marL="0" indent="0">
              <a:buNone/>
            </a:pPr>
            <a:r>
              <a:rPr lang="en-US" sz="1400" b="1" dirty="0">
                <a:solidFill>
                  <a:srgbClr val="1F6F8B"/>
                </a:solidFill>
                <a:latin typeface="Calibri" pitchFamily="34" charset="0"/>
                <a:ea typeface="Calibri" pitchFamily="34" charset="-122"/>
                <a:cs typeface="Calibri" pitchFamily="34" charset="-120"/>
              </a:rPr>
              <a:t>Parcours de soins gradué</a:t>
            </a:r>
            <a:endParaRPr lang="en-US" sz="1400" dirty="0"/>
          </a:p>
        </p:txBody>
      </p:sp>
      <p:sp>
        <p:nvSpPr>
          <p:cNvPr id="32" name="Text 30"/>
          <p:cNvSpPr/>
          <p:nvPr/>
        </p:nvSpPr>
        <p:spPr>
          <a:xfrm>
            <a:off x="1645920" y="6126480"/>
            <a:ext cx="9811512" cy="411480"/>
          </a:xfrm>
          <a:prstGeom prst="rect">
            <a:avLst/>
          </a:prstGeom>
          <a:noFill/>
          <a:ln/>
        </p:spPr>
        <p:txBody>
          <a:bodyPr wrap="square" rtlCol="0" anchor="t"/>
          <a:lstStyle/>
          <a:p>
            <a:pPr marL="0" indent="0">
              <a:buNone/>
            </a:pPr>
            <a:r>
              <a:rPr lang="en-US" sz="1200" dirty="0">
                <a:solidFill>
                  <a:srgbClr val="334155"/>
                </a:solidFill>
                <a:latin typeface="Calibri" pitchFamily="34" charset="0"/>
                <a:ea typeface="Calibri" pitchFamily="34" charset="-122"/>
                <a:cs typeface="Calibri" pitchFamily="34" charset="-120"/>
              </a:rPr>
              <a:t>Relais en CMP, CATTP, HDJ, voire hospitalisation complète en pédiatrie ou pédopsychiatrie selon la gravité des troubles</a:t>
            </a:r>
          </a:p>
          <a:p>
            <a:pPr marL="0" indent="0">
              <a:buNone/>
            </a:pPr>
            <a:r>
              <a:rPr lang="en-US" sz="1200" dirty="0">
                <a:solidFill>
                  <a:srgbClr val="334155"/>
                </a:solidFill>
                <a:latin typeface="Calibri" pitchFamily="34" charset="0"/>
                <a:cs typeface="Calibri" pitchFamily="34" charset="-120"/>
              </a:rPr>
              <a:t>Intervention complémentaire de l’équipe AStéroïdE lors des crises.</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3">
    <p:bg>
      <p:bgPr>
        <a:solidFill>
          <a:srgbClr val="F7FBFD"/>
        </a:solidFill>
        <a:effectLst/>
      </p:bgPr>
    </p:bg>
    <p:spTree>
      <p:nvGrpSpPr>
        <p:cNvPr id="1" name=""/>
        <p:cNvGrpSpPr/>
        <p:nvPr/>
      </p:nvGrpSpPr>
      <p:grpSpPr>
        <a:xfrm>
          <a:off x="0" y="0"/>
          <a:ext cx="0" cy="0"/>
          <a:chOff x="0" y="0"/>
          <a:chExt cx="0" cy="0"/>
        </a:xfrm>
      </p:grpSpPr>
      <p:sp>
        <p:nvSpPr>
          <p:cNvPr id="2" name="Shape 0"/>
          <p:cNvSpPr/>
          <p:nvPr/>
        </p:nvSpPr>
        <p:spPr>
          <a:xfrm>
            <a:off x="10424160" y="-1371600"/>
            <a:ext cx="2926080" cy="2926080"/>
          </a:xfrm>
          <a:prstGeom prst="ellipse">
            <a:avLst/>
          </a:prstGeom>
          <a:solidFill>
            <a:srgbClr val="9CCF7A">
              <a:alpha val="4000"/>
            </a:srgbClr>
          </a:solidFill>
          <a:ln/>
        </p:spPr>
      </p:sp>
      <p:sp>
        <p:nvSpPr>
          <p:cNvPr id="3" name="Shape 1"/>
          <p:cNvSpPr/>
          <p:nvPr/>
        </p:nvSpPr>
        <p:spPr>
          <a:xfrm>
            <a:off x="-1280160" y="5852160"/>
            <a:ext cx="2560320" cy="2560320"/>
          </a:xfrm>
          <a:prstGeom prst="ellipse">
            <a:avLst/>
          </a:prstGeom>
          <a:solidFill>
            <a:srgbClr val="63B3C8">
              <a:alpha val="4000"/>
            </a:srgbClr>
          </a:solidFill>
          <a:ln/>
        </p:spPr>
      </p:sp>
      <p:sp>
        <p:nvSpPr>
          <p:cNvPr id="4" name="Shape 2"/>
          <p:cNvSpPr/>
          <p:nvPr/>
        </p:nvSpPr>
        <p:spPr>
          <a:xfrm>
            <a:off x="10515600" y="5669280"/>
            <a:ext cx="1828800" cy="1828800"/>
          </a:xfrm>
          <a:prstGeom prst="ellipse">
            <a:avLst/>
          </a:prstGeom>
          <a:solidFill>
            <a:srgbClr val="1F6F8B">
              <a:alpha val="3000"/>
            </a:srgbClr>
          </a:solidFill>
          <a:ln/>
        </p:spPr>
      </p:sp>
      <p:sp>
        <p:nvSpPr>
          <p:cNvPr id="5" name="Text 3"/>
          <p:cNvSpPr/>
          <p:nvPr/>
        </p:nvSpPr>
        <p:spPr>
          <a:xfrm>
            <a:off x="548640" y="320040"/>
            <a:ext cx="7315200" cy="274320"/>
          </a:xfrm>
          <a:prstGeom prst="rect">
            <a:avLst/>
          </a:prstGeom>
          <a:noFill/>
          <a:ln/>
        </p:spPr>
        <p:txBody>
          <a:bodyPr wrap="square" rtlCol="0" anchor="ctr"/>
          <a:lstStyle/>
          <a:p>
            <a:pPr marL="0" indent="0">
              <a:buNone/>
            </a:pPr>
            <a:endParaRPr lang="en-US" sz="1100" dirty="0"/>
          </a:p>
        </p:txBody>
      </p:sp>
      <p:sp>
        <p:nvSpPr>
          <p:cNvPr id="6" name="Text 4"/>
          <p:cNvSpPr/>
          <p:nvPr/>
        </p:nvSpPr>
        <p:spPr>
          <a:xfrm>
            <a:off x="548640" y="594360"/>
            <a:ext cx="11064240" cy="868680"/>
          </a:xfrm>
          <a:prstGeom prst="rect">
            <a:avLst/>
          </a:prstGeom>
          <a:noFill/>
          <a:ln/>
        </p:spPr>
        <p:txBody>
          <a:bodyPr wrap="square" rtlCol="0" anchor="ctr"/>
          <a:lstStyle/>
          <a:p>
            <a:pPr marL="0" indent="0">
              <a:buNone/>
            </a:pPr>
            <a:r>
              <a:rPr lang="en-US" sz="3000" dirty="0">
                <a:solidFill>
                  <a:srgbClr val="1F6F8B"/>
                </a:solidFill>
                <a:latin typeface="Georgia" pitchFamily="34" charset="0"/>
                <a:ea typeface="Georgia" pitchFamily="34" charset="-122"/>
                <a:cs typeface="Georgia" pitchFamily="34" charset="-120"/>
              </a:rPr>
              <a:t>La réactivité comme principe d'organisation lors des crises</a:t>
            </a:r>
            <a:endParaRPr lang="en-US" sz="3000" dirty="0"/>
          </a:p>
        </p:txBody>
      </p:sp>
      <p:sp>
        <p:nvSpPr>
          <p:cNvPr id="7" name="Shape 5"/>
          <p:cNvSpPr/>
          <p:nvPr/>
        </p:nvSpPr>
        <p:spPr>
          <a:xfrm>
            <a:off x="499720" y="1655064"/>
            <a:ext cx="5550408" cy="2286000"/>
          </a:xfrm>
          <a:prstGeom prst="roundRect">
            <a:avLst>
              <a:gd name="adj" fmla="val 7200"/>
            </a:avLst>
          </a:prstGeom>
          <a:solidFill>
            <a:srgbClr val="D6E4EB">
              <a:alpha val="30000"/>
            </a:srgbClr>
          </a:solidFill>
          <a:ln/>
        </p:spPr>
      </p:sp>
      <p:sp>
        <p:nvSpPr>
          <p:cNvPr id="8" name="Shape 6"/>
          <p:cNvSpPr/>
          <p:nvPr/>
        </p:nvSpPr>
        <p:spPr>
          <a:xfrm>
            <a:off x="463144" y="1600200"/>
            <a:ext cx="5550408" cy="2286000"/>
          </a:xfrm>
          <a:prstGeom prst="roundRect">
            <a:avLst>
              <a:gd name="adj" fmla="val 7200"/>
            </a:avLst>
          </a:prstGeom>
          <a:solidFill>
            <a:srgbClr val="FFFFFF"/>
          </a:solidFill>
          <a:ln w="6350">
            <a:solidFill>
              <a:srgbClr val="D6E4EB"/>
            </a:solidFill>
            <a:prstDash val="solid"/>
          </a:ln>
        </p:spPr>
      </p:sp>
      <p:sp>
        <p:nvSpPr>
          <p:cNvPr id="9" name="Text 7"/>
          <p:cNvSpPr/>
          <p:nvPr/>
        </p:nvSpPr>
        <p:spPr>
          <a:xfrm>
            <a:off x="783184" y="2057400"/>
            <a:ext cx="4910328" cy="914400"/>
          </a:xfrm>
          <a:prstGeom prst="rect">
            <a:avLst/>
          </a:prstGeom>
          <a:noFill/>
          <a:ln/>
        </p:spPr>
        <p:txBody>
          <a:bodyPr wrap="square" rtlCol="0" anchor="ctr"/>
          <a:lstStyle/>
          <a:p>
            <a:pPr marL="0" indent="0" algn="ctr">
              <a:buNone/>
            </a:pPr>
            <a:r>
              <a:rPr lang="en-US" sz="5400" b="1" dirty="0">
                <a:solidFill>
                  <a:srgbClr val="1F6F8B"/>
                </a:solidFill>
                <a:latin typeface="Calibri" pitchFamily="34" charset="0"/>
                <a:ea typeface="Calibri" pitchFamily="34" charset="-122"/>
                <a:cs typeface="Calibri" pitchFamily="34" charset="-120"/>
              </a:rPr>
              <a:t>24–72 h</a:t>
            </a:r>
            <a:endParaRPr lang="en-US" sz="5400" dirty="0"/>
          </a:p>
        </p:txBody>
      </p:sp>
      <p:sp>
        <p:nvSpPr>
          <p:cNvPr id="10" name="Text 8"/>
          <p:cNvSpPr/>
          <p:nvPr/>
        </p:nvSpPr>
        <p:spPr>
          <a:xfrm>
            <a:off x="783184" y="3017520"/>
            <a:ext cx="4910328" cy="640080"/>
          </a:xfrm>
          <a:prstGeom prst="rect">
            <a:avLst/>
          </a:prstGeom>
          <a:noFill/>
          <a:ln/>
        </p:spPr>
        <p:txBody>
          <a:bodyPr wrap="square" rtlCol="0" anchor="t"/>
          <a:lstStyle/>
          <a:p>
            <a:pPr marL="0" indent="0" algn="ctr">
              <a:buNone/>
            </a:pPr>
            <a:r>
              <a:rPr lang="en-US" sz="1300" dirty="0">
                <a:solidFill>
                  <a:srgbClr val="64748B"/>
                </a:solidFill>
                <a:latin typeface="Calibri" pitchFamily="34" charset="0"/>
                <a:ea typeface="Calibri" pitchFamily="34" charset="-122"/>
                <a:cs typeface="Calibri" pitchFamily="34" charset="-120"/>
              </a:rPr>
              <a:t>délai visé pour les interventions rapides en phase de crise</a:t>
            </a:r>
            <a:endParaRPr lang="en-US" sz="1300" dirty="0"/>
          </a:p>
        </p:txBody>
      </p:sp>
      <p:sp>
        <p:nvSpPr>
          <p:cNvPr id="11" name="Shape 9"/>
          <p:cNvSpPr/>
          <p:nvPr/>
        </p:nvSpPr>
        <p:spPr>
          <a:xfrm>
            <a:off x="6214720" y="1655064"/>
            <a:ext cx="5550408" cy="2286000"/>
          </a:xfrm>
          <a:prstGeom prst="roundRect">
            <a:avLst>
              <a:gd name="adj" fmla="val 7200"/>
            </a:avLst>
          </a:prstGeom>
          <a:solidFill>
            <a:srgbClr val="D6E4EB">
              <a:alpha val="30000"/>
            </a:srgbClr>
          </a:solidFill>
          <a:ln/>
        </p:spPr>
      </p:sp>
      <p:sp>
        <p:nvSpPr>
          <p:cNvPr id="12" name="Shape 10"/>
          <p:cNvSpPr/>
          <p:nvPr/>
        </p:nvSpPr>
        <p:spPr>
          <a:xfrm>
            <a:off x="6178144" y="1600200"/>
            <a:ext cx="5550408" cy="2286000"/>
          </a:xfrm>
          <a:prstGeom prst="roundRect">
            <a:avLst>
              <a:gd name="adj" fmla="val 7200"/>
            </a:avLst>
          </a:prstGeom>
          <a:solidFill>
            <a:srgbClr val="FFFFFF"/>
          </a:solidFill>
          <a:ln w="6350">
            <a:solidFill>
              <a:srgbClr val="D6E4EB"/>
            </a:solidFill>
            <a:prstDash val="solid"/>
          </a:ln>
        </p:spPr>
      </p:sp>
      <p:sp>
        <p:nvSpPr>
          <p:cNvPr id="13" name="Text 11"/>
          <p:cNvSpPr/>
          <p:nvPr/>
        </p:nvSpPr>
        <p:spPr>
          <a:xfrm>
            <a:off x="6498184" y="2057400"/>
            <a:ext cx="4910328" cy="914400"/>
          </a:xfrm>
          <a:prstGeom prst="rect">
            <a:avLst/>
          </a:prstGeom>
          <a:noFill/>
          <a:ln/>
        </p:spPr>
        <p:txBody>
          <a:bodyPr wrap="square" rtlCol="0" anchor="ctr"/>
          <a:lstStyle/>
          <a:p>
            <a:pPr marL="0" indent="0" algn="ctr">
              <a:buNone/>
            </a:pPr>
            <a:r>
              <a:rPr lang="en-US" sz="5400" b="1" dirty="0">
                <a:solidFill>
                  <a:srgbClr val="1F6F8B"/>
                </a:solidFill>
                <a:latin typeface="Calibri" pitchFamily="34" charset="0"/>
                <a:ea typeface="Calibri" pitchFamily="34" charset="-122"/>
                <a:cs typeface="Calibri" pitchFamily="34" charset="-120"/>
              </a:rPr>
              <a:t>9h – 22h</a:t>
            </a:r>
            <a:endParaRPr lang="en-US" sz="5400" dirty="0"/>
          </a:p>
        </p:txBody>
      </p:sp>
      <p:sp>
        <p:nvSpPr>
          <p:cNvPr id="14" name="Text 12"/>
          <p:cNvSpPr/>
          <p:nvPr/>
        </p:nvSpPr>
        <p:spPr>
          <a:xfrm>
            <a:off x="6498184" y="3017520"/>
            <a:ext cx="4910328" cy="640080"/>
          </a:xfrm>
          <a:prstGeom prst="rect">
            <a:avLst/>
          </a:prstGeom>
          <a:noFill/>
          <a:ln/>
        </p:spPr>
        <p:txBody>
          <a:bodyPr wrap="square" rtlCol="0" anchor="t"/>
          <a:lstStyle/>
          <a:p>
            <a:pPr marL="0" indent="0" algn="ctr">
              <a:buNone/>
            </a:pPr>
            <a:r>
              <a:rPr lang="en-US" sz="1300" dirty="0">
                <a:solidFill>
                  <a:srgbClr val="64748B"/>
                </a:solidFill>
                <a:latin typeface="Calibri" pitchFamily="34" charset="0"/>
                <a:ea typeface="Calibri" pitchFamily="34" charset="-122"/>
                <a:cs typeface="Calibri" pitchFamily="34" charset="-120"/>
              </a:rPr>
              <a:t>L’équipe AStéroïdE peut intervenir en soutien lors des crises  en journée et l’astreinte téléphonique en soirée et les week-ends</a:t>
            </a:r>
            <a:endParaRPr lang="en-US" sz="1300" dirty="0"/>
          </a:p>
        </p:txBody>
      </p:sp>
      <p:sp>
        <p:nvSpPr>
          <p:cNvPr id="15" name="Shape 13"/>
          <p:cNvSpPr/>
          <p:nvPr/>
        </p:nvSpPr>
        <p:spPr>
          <a:xfrm>
            <a:off x="495148" y="4123944"/>
            <a:ext cx="11274552" cy="2606040"/>
          </a:xfrm>
          <a:prstGeom prst="roundRect">
            <a:avLst>
              <a:gd name="adj" fmla="val 6316"/>
            </a:avLst>
          </a:prstGeom>
          <a:solidFill>
            <a:srgbClr val="D6E4EB">
              <a:alpha val="30000"/>
            </a:srgbClr>
          </a:solidFill>
          <a:ln/>
        </p:spPr>
      </p:sp>
      <p:sp>
        <p:nvSpPr>
          <p:cNvPr id="16" name="Shape 14"/>
          <p:cNvSpPr/>
          <p:nvPr/>
        </p:nvSpPr>
        <p:spPr>
          <a:xfrm>
            <a:off x="458572" y="4069080"/>
            <a:ext cx="11274552" cy="2441448"/>
          </a:xfrm>
          <a:prstGeom prst="roundRect">
            <a:avLst>
              <a:gd name="adj" fmla="val 6316"/>
            </a:avLst>
          </a:prstGeom>
          <a:solidFill>
            <a:srgbClr val="FFFFFF"/>
          </a:solidFill>
          <a:ln w="6350">
            <a:solidFill>
              <a:srgbClr val="D6E4EB"/>
            </a:solidFill>
            <a:prstDash val="solid"/>
          </a:ln>
        </p:spPr>
      </p:sp>
      <p:sp>
        <p:nvSpPr>
          <p:cNvPr id="18" name="Text 16"/>
          <p:cNvSpPr/>
          <p:nvPr/>
        </p:nvSpPr>
        <p:spPr>
          <a:xfrm>
            <a:off x="778612" y="4453128"/>
            <a:ext cx="10634472" cy="411480"/>
          </a:xfrm>
          <a:prstGeom prst="rect">
            <a:avLst/>
          </a:prstGeom>
          <a:noFill/>
          <a:ln/>
        </p:spPr>
        <p:txBody>
          <a:bodyPr wrap="square" rtlCol="0" anchor="t"/>
          <a:lstStyle/>
          <a:p>
            <a:pPr marL="0" indent="0">
              <a:buNone/>
            </a:pPr>
            <a:r>
              <a:rPr lang="en-US" sz="1700" b="1" dirty="0">
                <a:solidFill>
                  <a:srgbClr val="1F6F8B"/>
                </a:solidFill>
                <a:latin typeface="Calibri" pitchFamily="34" charset="0"/>
                <a:ea typeface="Calibri" pitchFamily="34" charset="-122"/>
                <a:cs typeface="Calibri" pitchFamily="34" charset="-120"/>
              </a:rPr>
              <a:t>Une intervention en deux temps</a:t>
            </a:r>
            <a:endParaRPr lang="en-US" sz="1700" dirty="0"/>
          </a:p>
        </p:txBody>
      </p:sp>
      <p:sp>
        <p:nvSpPr>
          <p:cNvPr id="19" name="Text 17"/>
          <p:cNvSpPr/>
          <p:nvPr/>
        </p:nvSpPr>
        <p:spPr>
          <a:xfrm>
            <a:off x="778612" y="4937760"/>
            <a:ext cx="10634472" cy="640080"/>
          </a:xfrm>
          <a:prstGeom prst="rect">
            <a:avLst/>
          </a:prstGeom>
          <a:noFill/>
          <a:ln/>
        </p:spPr>
        <p:txBody>
          <a:bodyPr wrap="square" rtlCol="0" anchor="t"/>
          <a:lstStyle/>
          <a:p>
            <a:pPr marL="0" indent="0">
              <a:buNone/>
            </a:pPr>
            <a:r>
              <a:rPr lang="en-US" sz="1300" dirty="0">
                <a:solidFill>
                  <a:srgbClr val="334155"/>
                </a:solidFill>
                <a:latin typeface="Calibri" pitchFamily="34" charset="0"/>
                <a:ea typeface="Calibri" pitchFamily="34" charset="-122"/>
                <a:cs typeface="Calibri" pitchFamily="34" charset="-120"/>
              </a:rPr>
              <a:t>Le dispositif AStéroïdE permet une intervention rapide, d'abord par un soutien téléphonique via l'astreinte, puis par une consultation au CMP si nécessaire.</a:t>
            </a:r>
            <a:endParaRPr lang="en-US" sz="1300" dirty="0"/>
          </a:p>
        </p:txBody>
      </p:sp>
      <p:sp>
        <p:nvSpPr>
          <p:cNvPr id="20" name="Text 18"/>
          <p:cNvSpPr/>
          <p:nvPr/>
        </p:nvSpPr>
        <p:spPr>
          <a:xfrm>
            <a:off x="763524" y="5486400"/>
            <a:ext cx="10634472" cy="868680"/>
          </a:xfrm>
          <a:prstGeom prst="rect">
            <a:avLst/>
          </a:prstGeom>
          <a:noFill/>
          <a:ln/>
        </p:spPr>
        <p:txBody>
          <a:bodyPr wrap="square" rtlCol="0" anchor="t"/>
          <a:lstStyle/>
          <a:p>
            <a:pPr marL="0" indent="0">
              <a:buNone/>
            </a:pPr>
            <a:r>
              <a:rPr lang="en-US" sz="1300" dirty="0">
                <a:solidFill>
                  <a:srgbClr val="334155"/>
                </a:solidFill>
                <a:latin typeface="Calibri" pitchFamily="34" charset="0"/>
                <a:ea typeface="Calibri" pitchFamily="34" charset="-122"/>
                <a:cs typeface="Calibri" pitchFamily="34" charset="-120"/>
              </a:rPr>
              <a:t>La crise est pensée non comme un simple moment de débordement, mais comme le témoin de troubles psychiques de l’enfant, nécessitant une évaluation, un accompagnement, voire une réorientation vers un CMP.</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7FBFD"/>
        </a:solidFill>
        <a:effectLst/>
      </p:bgPr>
    </p:bg>
    <p:spTree>
      <p:nvGrpSpPr>
        <p:cNvPr id="1" name=""/>
        <p:cNvGrpSpPr/>
        <p:nvPr/>
      </p:nvGrpSpPr>
      <p:grpSpPr>
        <a:xfrm>
          <a:off x="0" y="0"/>
          <a:ext cx="0" cy="0"/>
          <a:chOff x="0" y="0"/>
          <a:chExt cx="0" cy="0"/>
        </a:xfrm>
      </p:grpSpPr>
      <p:sp>
        <p:nvSpPr>
          <p:cNvPr id="2" name="Shape 0"/>
          <p:cNvSpPr/>
          <p:nvPr/>
        </p:nvSpPr>
        <p:spPr>
          <a:xfrm>
            <a:off x="10424160" y="-1371600"/>
            <a:ext cx="2926080" cy="2926080"/>
          </a:xfrm>
          <a:prstGeom prst="ellipse">
            <a:avLst/>
          </a:prstGeom>
          <a:solidFill>
            <a:srgbClr val="1F6F8B">
              <a:alpha val="4000"/>
            </a:srgbClr>
          </a:solidFill>
          <a:ln/>
        </p:spPr>
      </p:sp>
      <p:sp>
        <p:nvSpPr>
          <p:cNvPr id="3" name="Shape 1"/>
          <p:cNvSpPr/>
          <p:nvPr/>
        </p:nvSpPr>
        <p:spPr>
          <a:xfrm>
            <a:off x="-1280160" y="5852160"/>
            <a:ext cx="2560320" cy="2560320"/>
          </a:xfrm>
          <a:prstGeom prst="ellipse">
            <a:avLst/>
          </a:prstGeom>
          <a:solidFill>
            <a:srgbClr val="63B3C8">
              <a:alpha val="4000"/>
            </a:srgbClr>
          </a:solidFill>
          <a:ln/>
        </p:spPr>
      </p:sp>
      <p:sp>
        <p:nvSpPr>
          <p:cNvPr id="4" name="Shape 2"/>
          <p:cNvSpPr/>
          <p:nvPr/>
        </p:nvSpPr>
        <p:spPr>
          <a:xfrm>
            <a:off x="10515600" y="5669280"/>
            <a:ext cx="1828800" cy="1828800"/>
          </a:xfrm>
          <a:prstGeom prst="ellipse">
            <a:avLst/>
          </a:prstGeom>
          <a:solidFill>
            <a:srgbClr val="9CCF7A">
              <a:alpha val="3000"/>
            </a:srgbClr>
          </a:solidFill>
          <a:ln/>
        </p:spPr>
      </p:sp>
      <p:sp>
        <p:nvSpPr>
          <p:cNvPr id="5" name="Text 3"/>
          <p:cNvSpPr/>
          <p:nvPr/>
        </p:nvSpPr>
        <p:spPr>
          <a:xfrm>
            <a:off x="640080" y="411480"/>
            <a:ext cx="7315200" cy="292608"/>
          </a:xfrm>
          <a:prstGeom prst="rect">
            <a:avLst/>
          </a:prstGeom>
          <a:noFill/>
          <a:ln/>
        </p:spPr>
        <p:txBody>
          <a:bodyPr wrap="square" rtlCol="0" anchor="ctr"/>
          <a:lstStyle/>
          <a:p>
            <a:pPr marL="0" indent="0">
              <a:buNone/>
            </a:pPr>
            <a:endParaRPr lang="en-US" sz="1100" dirty="0"/>
          </a:p>
        </p:txBody>
      </p:sp>
      <p:sp>
        <p:nvSpPr>
          <p:cNvPr id="6" name="Text 4"/>
          <p:cNvSpPr/>
          <p:nvPr/>
        </p:nvSpPr>
        <p:spPr>
          <a:xfrm>
            <a:off x="640080" y="713232"/>
            <a:ext cx="10972800" cy="822960"/>
          </a:xfrm>
          <a:prstGeom prst="rect">
            <a:avLst/>
          </a:prstGeom>
          <a:noFill/>
          <a:ln/>
        </p:spPr>
        <p:txBody>
          <a:bodyPr wrap="square" rtlCol="0" anchor="ctr"/>
          <a:lstStyle/>
          <a:p>
            <a:pPr marL="0" indent="0">
              <a:buNone/>
            </a:pPr>
            <a:r>
              <a:rPr lang="en-US" sz="3200" dirty="0">
                <a:solidFill>
                  <a:srgbClr val="1F6F8B"/>
                </a:solidFill>
                <a:latin typeface="Georgia" pitchFamily="34" charset="0"/>
                <a:ea typeface="Georgia" pitchFamily="34" charset="-122"/>
                <a:cs typeface="Georgia" pitchFamily="34" charset="-120"/>
              </a:rPr>
              <a:t>Un dispositif de soins, mais aussi de partenariat renforcé</a:t>
            </a:r>
            <a:endParaRPr lang="en-US" sz="3200" dirty="0"/>
          </a:p>
        </p:txBody>
      </p:sp>
      <p:sp>
        <p:nvSpPr>
          <p:cNvPr id="7" name="Shape 5"/>
          <p:cNvSpPr/>
          <p:nvPr/>
        </p:nvSpPr>
        <p:spPr>
          <a:xfrm>
            <a:off x="640080" y="1920240"/>
            <a:ext cx="5440680" cy="3154680"/>
          </a:xfrm>
          <a:prstGeom prst="roundRect">
            <a:avLst>
              <a:gd name="adj" fmla="val 5217"/>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8" name="Text 6"/>
          <p:cNvSpPr/>
          <p:nvPr/>
        </p:nvSpPr>
        <p:spPr>
          <a:xfrm>
            <a:off x="914400" y="2194560"/>
            <a:ext cx="4892040" cy="457200"/>
          </a:xfrm>
          <a:prstGeom prst="rect">
            <a:avLst/>
          </a:prstGeom>
          <a:noFill/>
          <a:ln/>
        </p:spPr>
        <p:txBody>
          <a:bodyPr wrap="square" rtlCol="0" anchor="ctr"/>
          <a:lstStyle/>
          <a:p>
            <a:pPr marL="0" indent="0">
              <a:buNone/>
            </a:pPr>
            <a:r>
              <a:rPr lang="en-US" sz="1600" b="1" dirty="0">
                <a:solidFill>
                  <a:srgbClr val="1F6F8B"/>
                </a:solidFill>
                <a:latin typeface="Calibri" pitchFamily="34" charset="0"/>
                <a:ea typeface="Calibri" pitchFamily="34" charset="-122"/>
                <a:cs typeface="Calibri" pitchFamily="34" charset="-120"/>
              </a:rPr>
              <a:t>Avec les partenaires ASE</a:t>
            </a:r>
            <a:endParaRPr lang="en-US" sz="1600" dirty="0"/>
          </a:p>
        </p:txBody>
      </p:sp>
      <p:sp>
        <p:nvSpPr>
          <p:cNvPr id="9" name="Text 7"/>
          <p:cNvSpPr/>
          <p:nvPr/>
        </p:nvSpPr>
        <p:spPr>
          <a:xfrm>
            <a:off x="914400" y="2788920"/>
            <a:ext cx="4892040" cy="2103120"/>
          </a:xfrm>
          <a:prstGeom prst="rect">
            <a:avLst/>
          </a:prstGeom>
          <a:noFill/>
          <a:ln/>
        </p:spPr>
        <p:txBody>
          <a:bodyPr wrap="square" rtlCol="0" anchor="t"/>
          <a:lstStyle/>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Réunions périodiques de régulation avec foyers, lieux de vie, référents assistants familiaux et établissements médico-sociaux.</a:t>
            </a:r>
            <a:endParaRPr lang="en-US" sz="1300" dirty="0"/>
          </a:p>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Réunions multi-partenariales rapides dans les situations de crise.</a:t>
            </a:r>
            <a:endParaRPr lang="en-US" sz="1300" dirty="0"/>
          </a:p>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Participation au projet de l'enfant et travail conjoint avec le SPE.</a:t>
            </a:r>
            <a:endParaRPr lang="en-US" sz="1300" dirty="0"/>
          </a:p>
        </p:txBody>
      </p:sp>
      <p:sp>
        <p:nvSpPr>
          <p:cNvPr id="10" name="Shape 8"/>
          <p:cNvSpPr/>
          <p:nvPr/>
        </p:nvSpPr>
        <p:spPr>
          <a:xfrm>
            <a:off x="6263640" y="1920240"/>
            <a:ext cx="5440680" cy="3154680"/>
          </a:xfrm>
          <a:prstGeom prst="roundRect">
            <a:avLst>
              <a:gd name="adj" fmla="val 5217"/>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1" name="Text 9"/>
          <p:cNvSpPr/>
          <p:nvPr/>
        </p:nvSpPr>
        <p:spPr>
          <a:xfrm>
            <a:off x="6537960" y="2194560"/>
            <a:ext cx="4892040" cy="457200"/>
          </a:xfrm>
          <a:prstGeom prst="rect">
            <a:avLst/>
          </a:prstGeom>
          <a:noFill/>
          <a:ln/>
        </p:spPr>
        <p:txBody>
          <a:bodyPr wrap="square" rtlCol="0" anchor="ctr"/>
          <a:lstStyle/>
          <a:p>
            <a:pPr marL="0" indent="0">
              <a:buNone/>
            </a:pPr>
            <a:r>
              <a:rPr lang="en-US" sz="1600" b="1" dirty="0">
                <a:solidFill>
                  <a:srgbClr val="1F6F8B"/>
                </a:solidFill>
                <a:latin typeface="Calibri" pitchFamily="34" charset="0"/>
                <a:ea typeface="Calibri" pitchFamily="34" charset="-122"/>
                <a:cs typeface="Calibri" pitchFamily="34" charset="-120"/>
              </a:rPr>
              <a:t>Avec les accueillants et les familles</a:t>
            </a:r>
            <a:endParaRPr lang="en-US" sz="1600" dirty="0"/>
          </a:p>
        </p:txBody>
      </p:sp>
      <p:sp>
        <p:nvSpPr>
          <p:cNvPr id="12" name="Text 10"/>
          <p:cNvSpPr/>
          <p:nvPr/>
        </p:nvSpPr>
        <p:spPr>
          <a:xfrm>
            <a:off x="6537960" y="2788920"/>
            <a:ext cx="4892040" cy="2103120"/>
          </a:xfrm>
          <a:prstGeom prst="rect">
            <a:avLst/>
          </a:prstGeom>
          <a:noFill/>
          <a:ln/>
        </p:spPr>
        <p:txBody>
          <a:bodyPr wrap="square" rtlCol="0" anchor="t"/>
          <a:lstStyle/>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Programme de soutien et de montée en compétences des familles d'accueil.</a:t>
            </a:r>
            <a:endParaRPr lang="en-US" sz="1300" dirty="0"/>
          </a:p>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Formations « Premiers Secours en Santé Mentale Jeunes » : 4 sessions annuelles prévues.</a:t>
            </a:r>
            <a:endParaRPr lang="en-US" sz="1300" dirty="0"/>
          </a:p>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Perspective de programme d'éducation thérapeutique pour les fratries et accueillants.</a:t>
            </a:r>
            <a:endParaRPr lang="en-US" sz="1300" dirty="0"/>
          </a:p>
        </p:txBody>
      </p:sp>
      <p:sp>
        <p:nvSpPr>
          <p:cNvPr id="13" name="Shape 11"/>
          <p:cNvSpPr/>
          <p:nvPr/>
        </p:nvSpPr>
        <p:spPr>
          <a:xfrm>
            <a:off x="640080" y="5349240"/>
            <a:ext cx="54864" cy="1005840"/>
          </a:xfrm>
          <a:prstGeom prst="rect">
            <a:avLst/>
          </a:prstGeom>
          <a:solidFill>
            <a:srgbClr val="63B3C8"/>
          </a:solidFill>
          <a:ln/>
        </p:spPr>
      </p:sp>
      <p:sp>
        <p:nvSpPr>
          <p:cNvPr id="14" name="Text 12"/>
          <p:cNvSpPr/>
          <p:nvPr/>
        </p:nvSpPr>
        <p:spPr>
          <a:xfrm>
            <a:off x="868680" y="5349240"/>
            <a:ext cx="10607040" cy="1005840"/>
          </a:xfrm>
          <a:prstGeom prst="rect">
            <a:avLst/>
          </a:prstGeom>
          <a:noFill/>
          <a:ln/>
        </p:spPr>
        <p:txBody>
          <a:bodyPr wrap="square" rtlCol="0" anchor="ctr"/>
          <a:lstStyle/>
          <a:p>
            <a:pPr marL="0" indent="0">
              <a:buNone/>
            </a:pPr>
            <a:r>
              <a:rPr lang="en-US" sz="1400" i="1" dirty="0">
                <a:solidFill>
                  <a:srgbClr val="334155"/>
                </a:solidFill>
                <a:latin typeface="Calibri" pitchFamily="34" charset="0"/>
                <a:ea typeface="Calibri" pitchFamily="34" charset="-122"/>
                <a:cs typeface="Calibri" pitchFamily="34" charset="-120"/>
              </a:rPr>
              <a:t>Le projet défend l'idée d'une coopération forte entre pédopsychiatrie et Aide Sociale à l’Enfance, indispensable pour soigner ces enfants et accompagner les institutions.</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bg>
      <p:bgPr>
        <a:solidFill>
          <a:srgbClr val="F7FBFD"/>
        </a:solidFill>
        <a:effectLst/>
      </p:bgPr>
    </p:bg>
    <p:spTree>
      <p:nvGrpSpPr>
        <p:cNvPr id="1" name=""/>
        <p:cNvGrpSpPr/>
        <p:nvPr/>
      </p:nvGrpSpPr>
      <p:grpSpPr>
        <a:xfrm>
          <a:off x="0" y="0"/>
          <a:ext cx="0" cy="0"/>
          <a:chOff x="0" y="0"/>
          <a:chExt cx="0" cy="0"/>
        </a:xfrm>
      </p:grpSpPr>
      <p:sp>
        <p:nvSpPr>
          <p:cNvPr id="2" name="Shape 0"/>
          <p:cNvSpPr/>
          <p:nvPr/>
        </p:nvSpPr>
        <p:spPr>
          <a:xfrm>
            <a:off x="10424160" y="-1371600"/>
            <a:ext cx="2926080" cy="2926080"/>
          </a:xfrm>
          <a:prstGeom prst="ellipse">
            <a:avLst/>
          </a:prstGeom>
          <a:solidFill>
            <a:srgbClr val="63B3C8">
              <a:alpha val="4000"/>
            </a:srgbClr>
          </a:solidFill>
          <a:ln/>
        </p:spPr>
      </p:sp>
      <p:sp>
        <p:nvSpPr>
          <p:cNvPr id="3" name="Shape 1"/>
          <p:cNvSpPr/>
          <p:nvPr/>
        </p:nvSpPr>
        <p:spPr>
          <a:xfrm>
            <a:off x="-1280160" y="5852160"/>
            <a:ext cx="2560320" cy="2560320"/>
          </a:xfrm>
          <a:prstGeom prst="ellipse">
            <a:avLst/>
          </a:prstGeom>
          <a:solidFill>
            <a:srgbClr val="9CCF7A">
              <a:alpha val="4000"/>
            </a:srgbClr>
          </a:solidFill>
          <a:ln/>
        </p:spPr>
      </p:sp>
      <p:sp>
        <p:nvSpPr>
          <p:cNvPr id="4" name="Shape 2"/>
          <p:cNvSpPr/>
          <p:nvPr/>
        </p:nvSpPr>
        <p:spPr>
          <a:xfrm>
            <a:off x="10515600" y="5669280"/>
            <a:ext cx="1828800" cy="1828800"/>
          </a:xfrm>
          <a:prstGeom prst="ellipse">
            <a:avLst/>
          </a:prstGeom>
          <a:solidFill>
            <a:srgbClr val="1F6F8B">
              <a:alpha val="3000"/>
            </a:srgbClr>
          </a:solidFill>
          <a:ln/>
        </p:spPr>
      </p:sp>
      <p:sp>
        <p:nvSpPr>
          <p:cNvPr id="5" name="Text 3"/>
          <p:cNvSpPr/>
          <p:nvPr/>
        </p:nvSpPr>
        <p:spPr>
          <a:xfrm>
            <a:off x="640080" y="411480"/>
            <a:ext cx="7315200" cy="292608"/>
          </a:xfrm>
          <a:prstGeom prst="rect">
            <a:avLst/>
          </a:prstGeom>
          <a:noFill/>
          <a:ln/>
        </p:spPr>
        <p:txBody>
          <a:bodyPr wrap="square" rtlCol="0" anchor="ctr"/>
          <a:lstStyle/>
          <a:p>
            <a:pPr marL="0" indent="0">
              <a:buNone/>
            </a:pPr>
            <a:endParaRPr lang="en-US" sz="1100" dirty="0"/>
          </a:p>
        </p:txBody>
      </p:sp>
      <p:sp>
        <p:nvSpPr>
          <p:cNvPr id="6" name="Text 4"/>
          <p:cNvSpPr/>
          <p:nvPr/>
        </p:nvSpPr>
        <p:spPr>
          <a:xfrm>
            <a:off x="640080" y="713232"/>
            <a:ext cx="10972800" cy="822960"/>
          </a:xfrm>
          <a:prstGeom prst="rect">
            <a:avLst/>
          </a:prstGeom>
          <a:noFill/>
          <a:ln/>
        </p:spPr>
        <p:txBody>
          <a:bodyPr wrap="square" rtlCol="0" anchor="ctr"/>
          <a:lstStyle/>
          <a:p>
            <a:pPr marL="0" indent="0">
              <a:buNone/>
            </a:pPr>
            <a:r>
              <a:rPr lang="en-US" sz="3600" dirty="0">
                <a:solidFill>
                  <a:srgbClr val="1F6F8B"/>
                </a:solidFill>
                <a:latin typeface="Georgia" pitchFamily="34" charset="0"/>
                <a:ea typeface="Georgia" pitchFamily="34" charset="-122"/>
                <a:cs typeface="Georgia" pitchFamily="34" charset="-120"/>
              </a:rPr>
              <a:t>Effets attendus et indicateurs</a:t>
            </a:r>
            <a:endParaRPr lang="en-US" sz="3600" dirty="0"/>
          </a:p>
        </p:txBody>
      </p:sp>
      <p:sp>
        <p:nvSpPr>
          <p:cNvPr id="7" name="Shape 5"/>
          <p:cNvSpPr/>
          <p:nvPr/>
        </p:nvSpPr>
        <p:spPr>
          <a:xfrm>
            <a:off x="1339034" y="1891845"/>
            <a:ext cx="2697480" cy="1920240"/>
          </a:xfrm>
          <a:prstGeom prst="roundRect">
            <a:avLst>
              <a:gd name="adj" fmla="val 8571"/>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8" name="Text 6"/>
          <p:cNvSpPr/>
          <p:nvPr/>
        </p:nvSpPr>
        <p:spPr>
          <a:xfrm>
            <a:off x="1197864" y="2148840"/>
            <a:ext cx="2697480" cy="822960"/>
          </a:xfrm>
          <a:prstGeom prst="rect">
            <a:avLst/>
          </a:prstGeom>
          <a:noFill/>
          <a:ln/>
        </p:spPr>
        <p:txBody>
          <a:bodyPr wrap="square" rtlCol="0" anchor="ctr"/>
          <a:lstStyle/>
          <a:p>
            <a:pPr marL="0" indent="0" algn="ctr">
              <a:buNone/>
            </a:pPr>
            <a:r>
              <a:rPr lang="en-US" sz="3200" b="1" dirty="0">
                <a:solidFill>
                  <a:srgbClr val="1F6F8B"/>
                </a:solidFill>
                <a:latin typeface="Calibri" pitchFamily="34" charset="0"/>
                <a:ea typeface="Calibri" pitchFamily="34" charset="-122"/>
                <a:cs typeface="Calibri" pitchFamily="34" charset="-120"/>
              </a:rPr>
              <a:t>+15 %</a:t>
            </a:r>
            <a:endParaRPr lang="en-US" sz="3200" dirty="0"/>
          </a:p>
        </p:txBody>
      </p:sp>
      <p:sp>
        <p:nvSpPr>
          <p:cNvPr id="9" name="Text 7"/>
          <p:cNvSpPr/>
          <p:nvPr/>
        </p:nvSpPr>
        <p:spPr>
          <a:xfrm>
            <a:off x="1567634" y="2971800"/>
            <a:ext cx="2240280" cy="777240"/>
          </a:xfrm>
          <a:prstGeom prst="rect">
            <a:avLst/>
          </a:prstGeom>
          <a:noFill/>
          <a:ln/>
        </p:spPr>
        <p:txBody>
          <a:bodyPr wrap="square" rtlCol="0" anchor="t"/>
          <a:lstStyle/>
          <a:p>
            <a:pPr marL="0" indent="0" algn="ctr">
              <a:buNone/>
            </a:pPr>
            <a:r>
              <a:rPr lang="en-US" sz="1150" dirty="0">
                <a:solidFill>
                  <a:srgbClr val="64748B"/>
                </a:solidFill>
                <a:latin typeface="Calibri" pitchFamily="34" charset="0"/>
                <a:ea typeface="Calibri" pitchFamily="34" charset="-122"/>
                <a:cs typeface="Calibri" pitchFamily="34" charset="-120"/>
              </a:rPr>
              <a:t>hausse visée de la file active par an sur les deux premiers exercices</a:t>
            </a:r>
            <a:endParaRPr lang="en-US" sz="1150" dirty="0"/>
          </a:p>
        </p:txBody>
      </p:sp>
      <p:sp>
        <p:nvSpPr>
          <p:cNvPr id="10" name="Shape 8"/>
          <p:cNvSpPr/>
          <p:nvPr/>
        </p:nvSpPr>
        <p:spPr>
          <a:xfrm>
            <a:off x="4717742" y="1915427"/>
            <a:ext cx="2697480" cy="1920240"/>
          </a:xfrm>
          <a:prstGeom prst="roundRect">
            <a:avLst>
              <a:gd name="adj" fmla="val 8571"/>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1" name="Text 9"/>
          <p:cNvSpPr/>
          <p:nvPr/>
        </p:nvSpPr>
        <p:spPr>
          <a:xfrm>
            <a:off x="4612586" y="2148840"/>
            <a:ext cx="2697480" cy="822960"/>
          </a:xfrm>
          <a:prstGeom prst="rect">
            <a:avLst/>
          </a:prstGeom>
          <a:noFill/>
          <a:ln/>
        </p:spPr>
        <p:txBody>
          <a:bodyPr wrap="square" rtlCol="0" anchor="ctr"/>
          <a:lstStyle/>
          <a:p>
            <a:pPr marL="0" indent="0" algn="ctr">
              <a:buNone/>
            </a:pPr>
            <a:r>
              <a:rPr lang="en-US" sz="3200" b="1" dirty="0">
                <a:solidFill>
                  <a:srgbClr val="1F6F8B"/>
                </a:solidFill>
                <a:latin typeface="Calibri" pitchFamily="34" charset="0"/>
                <a:ea typeface="Calibri" pitchFamily="34" charset="-122"/>
                <a:cs typeface="Calibri" pitchFamily="34" charset="-120"/>
              </a:rPr>
              <a:t>&lt; 72 h</a:t>
            </a:r>
            <a:endParaRPr lang="en-US" sz="3200" dirty="0"/>
          </a:p>
        </p:txBody>
      </p:sp>
      <p:sp>
        <p:nvSpPr>
          <p:cNvPr id="12" name="Text 10"/>
          <p:cNvSpPr/>
          <p:nvPr/>
        </p:nvSpPr>
        <p:spPr>
          <a:xfrm>
            <a:off x="4950833" y="2971800"/>
            <a:ext cx="2240280" cy="777240"/>
          </a:xfrm>
          <a:prstGeom prst="rect">
            <a:avLst/>
          </a:prstGeom>
          <a:noFill/>
          <a:ln/>
        </p:spPr>
        <p:txBody>
          <a:bodyPr wrap="square" rtlCol="0" anchor="t"/>
          <a:lstStyle/>
          <a:p>
            <a:pPr marL="0" indent="0" algn="ctr">
              <a:buNone/>
            </a:pPr>
            <a:r>
              <a:rPr lang="en-US" sz="1150" dirty="0">
                <a:solidFill>
                  <a:srgbClr val="64748B"/>
                </a:solidFill>
                <a:latin typeface="Calibri" pitchFamily="34" charset="0"/>
                <a:ea typeface="Calibri" pitchFamily="34" charset="-122"/>
                <a:cs typeface="Calibri" pitchFamily="34" charset="-120"/>
              </a:rPr>
              <a:t>réponse pour 85 % des sollicitations</a:t>
            </a:r>
            <a:endParaRPr lang="en-US" sz="1150" dirty="0"/>
          </a:p>
        </p:txBody>
      </p:sp>
      <p:sp>
        <p:nvSpPr>
          <p:cNvPr id="13" name="Shape 11"/>
          <p:cNvSpPr/>
          <p:nvPr/>
        </p:nvSpPr>
        <p:spPr>
          <a:xfrm>
            <a:off x="8096450" y="1915427"/>
            <a:ext cx="2697480" cy="1920240"/>
          </a:xfrm>
          <a:prstGeom prst="roundRect">
            <a:avLst>
              <a:gd name="adj" fmla="val 8571"/>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4" name="Text 12"/>
          <p:cNvSpPr/>
          <p:nvPr/>
        </p:nvSpPr>
        <p:spPr>
          <a:xfrm>
            <a:off x="7955280" y="2148840"/>
            <a:ext cx="2697480" cy="822960"/>
          </a:xfrm>
          <a:prstGeom prst="rect">
            <a:avLst/>
          </a:prstGeom>
          <a:noFill/>
          <a:ln/>
        </p:spPr>
        <p:txBody>
          <a:bodyPr wrap="square" rtlCol="0" anchor="ctr"/>
          <a:lstStyle/>
          <a:p>
            <a:pPr marL="0" indent="0" algn="ctr">
              <a:buNone/>
            </a:pPr>
            <a:r>
              <a:rPr lang="en-US" sz="3200" b="1" dirty="0">
                <a:solidFill>
                  <a:srgbClr val="1F6F8B"/>
                </a:solidFill>
                <a:latin typeface="Calibri" pitchFamily="34" charset="0"/>
                <a:ea typeface="Calibri" pitchFamily="34" charset="-122"/>
                <a:cs typeface="Calibri" pitchFamily="34" charset="-120"/>
              </a:rPr>
              <a:t>−50 %</a:t>
            </a:r>
            <a:endParaRPr lang="en-US" sz="3200" dirty="0"/>
          </a:p>
        </p:txBody>
      </p:sp>
      <p:sp>
        <p:nvSpPr>
          <p:cNvPr id="15" name="Text 13"/>
          <p:cNvSpPr/>
          <p:nvPr/>
        </p:nvSpPr>
        <p:spPr>
          <a:xfrm>
            <a:off x="8325050" y="2971800"/>
            <a:ext cx="2240280" cy="777240"/>
          </a:xfrm>
          <a:prstGeom prst="rect">
            <a:avLst/>
          </a:prstGeom>
          <a:noFill/>
          <a:ln/>
        </p:spPr>
        <p:txBody>
          <a:bodyPr wrap="square" rtlCol="0" anchor="t"/>
          <a:lstStyle/>
          <a:p>
            <a:pPr marL="0" indent="0" algn="ctr">
              <a:buNone/>
            </a:pPr>
            <a:r>
              <a:rPr lang="en-US" sz="1150" dirty="0">
                <a:solidFill>
                  <a:srgbClr val="64748B"/>
                </a:solidFill>
                <a:latin typeface="Calibri" pitchFamily="34" charset="0"/>
                <a:ea typeface="Calibri" pitchFamily="34" charset="-122"/>
                <a:cs typeface="Calibri" pitchFamily="34" charset="-120"/>
              </a:rPr>
              <a:t>recours aux urgences psychiatriques pour les enfants ASE suivis</a:t>
            </a:r>
            <a:endParaRPr lang="en-US" sz="1150" dirty="0"/>
          </a:p>
        </p:txBody>
      </p:sp>
      <p:sp>
        <p:nvSpPr>
          <p:cNvPr id="19" name="Shape 17"/>
          <p:cNvSpPr/>
          <p:nvPr/>
        </p:nvSpPr>
        <p:spPr>
          <a:xfrm>
            <a:off x="640080" y="4617720"/>
            <a:ext cx="11146536" cy="1417320"/>
          </a:xfrm>
          <a:prstGeom prst="roundRect">
            <a:avLst>
              <a:gd name="adj" fmla="val 7059"/>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20" name="Text 18"/>
          <p:cNvSpPr/>
          <p:nvPr/>
        </p:nvSpPr>
        <p:spPr>
          <a:xfrm>
            <a:off x="1033272" y="4743450"/>
            <a:ext cx="10360152" cy="411480"/>
          </a:xfrm>
          <a:prstGeom prst="rect">
            <a:avLst/>
          </a:prstGeom>
          <a:noFill/>
          <a:ln/>
        </p:spPr>
        <p:txBody>
          <a:bodyPr wrap="square" rtlCol="0" anchor="ctr"/>
          <a:lstStyle/>
          <a:p>
            <a:pPr marL="0" indent="0">
              <a:buNone/>
            </a:pPr>
            <a:r>
              <a:rPr lang="en-US" sz="1500" b="1" dirty="0">
                <a:solidFill>
                  <a:srgbClr val="1F6F8B"/>
                </a:solidFill>
                <a:latin typeface="Calibri" pitchFamily="34" charset="0"/>
                <a:ea typeface="Calibri" pitchFamily="34" charset="-122"/>
                <a:cs typeface="Calibri" pitchFamily="34" charset="-120"/>
              </a:rPr>
              <a:t>Au-delà des chiffres</a:t>
            </a:r>
            <a:endParaRPr lang="en-US" sz="1500" dirty="0"/>
          </a:p>
        </p:txBody>
      </p:sp>
      <p:sp>
        <p:nvSpPr>
          <p:cNvPr id="21" name="Text 19"/>
          <p:cNvSpPr/>
          <p:nvPr/>
        </p:nvSpPr>
        <p:spPr>
          <a:xfrm>
            <a:off x="1033272" y="5246370"/>
            <a:ext cx="10360152" cy="960120"/>
          </a:xfrm>
          <a:prstGeom prst="rect">
            <a:avLst/>
          </a:prstGeom>
          <a:noFill/>
          <a:ln/>
        </p:spPr>
        <p:txBody>
          <a:bodyPr wrap="square" rtlCol="0" anchor="t"/>
          <a:lstStyle/>
          <a:p>
            <a:pPr marL="0" indent="0">
              <a:spcAft>
                <a:spcPts val="600"/>
              </a:spcAft>
              <a:buNone/>
            </a:pPr>
            <a:r>
              <a:rPr lang="en-US" sz="1300" dirty="0">
                <a:solidFill>
                  <a:srgbClr val="334155"/>
                </a:solidFill>
                <a:latin typeface="Calibri" pitchFamily="34" charset="0"/>
                <a:ea typeface="Calibri" pitchFamily="34" charset="-122"/>
                <a:cs typeface="Calibri" pitchFamily="34" charset="-120"/>
              </a:rPr>
              <a:t>Le projet vise une transformation qualitative : meilleure lisibilité du parcours, prise en compte des moments critiques de placement, renforcement du partenariat avec les professionnels de l’ASE et spécialisation progressive des équipes de l’ASE, mais aussi des services de pédopsychiatrie.</a:t>
            </a:r>
            <a:endParaRPr lang="en-US" sz="1300" dirty="0"/>
          </a:p>
          <a:p>
            <a:pPr marL="0" indent="0">
              <a:spcAft>
                <a:spcPts val="600"/>
              </a:spcAft>
              <a:buNone/>
            </a:pPr>
            <a:endParaRPr lang="en-US" sz="1300" dirty="0"/>
          </a:p>
          <a:p>
            <a:pPr marL="0" indent="0">
              <a:spcAft>
                <a:spcPts val="600"/>
              </a:spcAft>
              <a:buNone/>
            </a:pPr>
            <a:endParaRPr lang="en-US" sz="1300" dirty="0"/>
          </a:p>
        </p:txBody>
      </p:sp>
      <p:sp>
        <p:nvSpPr>
          <p:cNvPr id="22" name="Shape 11">
            <a:extLst>
              <a:ext uri="{FF2B5EF4-FFF2-40B4-BE49-F238E27FC236}">
                <a16:creationId xmlns:a16="http://schemas.microsoft.com/office/drawing/2014/main" id="{E67DE7A6-A9C7-D2F2-B16E-807368AA93F4}"/>
              </a:ext>
            </a:extLst>
          </p:cNvPr>
          <p:cNvSpPr/>
          <p:nvPr/>
        </p:nvSpPr>
        <p:spPr>
          <a:xfrm>
            <a:off x="868680" y="4823460"/>
            <a:ext cx="54864" cy="1005840"/>
          </a:xfrm>
          <a:prstGeom prst="rect">
            <a:avLst/>
          </a:prstGeom>
          <a:solidFill>
            <a:srgbClr val="63B3C8"/>
          </a:solid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F7FBFD"/>
        </a:solidFill>
        <a:effectLst/>
      </p:bgPr>
    </p:bg>
    <p:spTree>
      <p:nvGrpSpPr>
        <p:cNvPr id="1" name=""/>
        <p:cNvGrpSpPr/>
        <p:nvPr/>
      </p:nvGrpSpPr>
      <p:grpSpPr>
        <a:xfrm>
          <a:off x="0" y="0"/>
          <a:ext cx="0" cy="0"/>
          <a:chOff x="0" y="0"/>
          <a:chExt cx="0" cy="0"/>
        </a:xfrm>
      </p:grpSpPr>
      <p:sp>
        <p:nvSpPr>
          <p:cNvPr id="2" name="Shape 0"/>
          <p:cNvSpPr/>
          <p:nvPr/>
        </p:nvSpPr>
        <p:spPr>
          <a:xfrm>
            <a:off x="10424160" y="-1371600"/>
            <a:ext cx="2926080" cy="2926080"/>
          </a:xfrm>
          <a:prstGeom prst="ellipse">
            <a:avLst/>
          </a:prstGeom>
          <a:solidFill>
            <a:srgbClr val="1F6F8B">
              <a:alpha val="4000"/>
            </a:srgbClr>
          </a:solidFill>
          <a:ln/>
        </p:spPr>
      </p:sp>
      <p:sp>
        <p:nvSpPr>
          <p:cNvPr id="3" name="Shape 1"/>
          <p:cNvSpPr/>
          <p:nvPr/>
        </p:nvSpPr>
        <p:spPr>
          <a:xfrm>
            <a:off x="-1280160" y="5852160"/>
            <a:ext cx="2560320" cy="2560320"/>
          </a:xfrm>
          <a:prstGeom prst="ellipse">
            <a:avLst/>
          </a:prstGeom>
          <a:solidFill>
            <a:srgbClr val="9CCF7A">
              <a:alpha val="4000"/>
            </a:srgbClr>
          </a:solidFill>
          <a:ln/>
        </p:spPr>
      </p:sp>
      <p:sp>
        <p:nvSpPr>
          <p:cNvPr id="4" name="Shape 2"/>
          <p:cNvSpPr/>
          <p:nvPr/>
        </p:nvSpPr>
        <p:spPr>
          <a:xfrm>
            <a:off x="10515600" y="5669280"/>
            <a:ext cx="1828800" cy="1828800"/>
          </a:xfrm>
          <a:prstGeom prst="ellipse">
            <a:avLst/>
          </a:prstGeom>
          <a:solidFill>
            <a:srgbClr val="63B3C8">
              <a:alpha val="3000"/>
            </a:srgbClr>
          </a:solidFill>
          <a:ln/>
        </p:spPr>
      </p:sp>
      <p:sp>
        <p:nvSpPr>
          <p:cNvPr id="5" name="Text 3"/>
          <p:cNvSpPr/>
          <p:nvPr/>
        </p:nvSpPr>
        <p:spPr>
          <a:xfrm>
            <a:off x="640080" y="411480"/>
            <a:ext cx="7315200" cy="292608"/>
          </a:xfrm>
          <a:prstGeom prst="rect">
            <a:avLst/>
          </a:prstGeom>
          <a:noFill/>
          <a:ln/>
        </p:spPr>
        <p:txBody>
          <a:bodyPr wrap="square" rtlCol="0" anchor="ctr"/>
          <a:lstStyle/>
          <a:p>
            <a:pPr marL="0" indent="0">
              <a:buNone/>
            </a:pPr>
            <a:endParaRPr lang="en-US" sz="1100" dirty="0"/>
          </a:p>
        </p:txBody>
      </p:sp>
      <p:sp>
        <p:nvSpPr>
          <p:cNvPr id="6" name="Text 4"/>
          <p:cNvSpPr/>
          <p:nvPr/>
        </p:nvSpPr>
        <p:spPr>
          <a:xfrm>
            <a:off x="640080" y="713232"/>
            <a:ext cx="10972800" cy="822960"/>
          </a:xfrm>
          <a:prstGeom prst="rect">
            <a:avLst/>
          </a:prstGeom>
          <a:noFill/>
          <a:ln/>
        </p:spPr>
        <p:txBody>
          <a:bodyPr wrap="square" rtlCol="0" anchor="ctr"/>
          <a:lstStyle/>
          <a:p>
            <a:pPr marL="0" indent="0">
              <a:buNone/>
            </a:pPr>
            <a:r>
              <a:rPr lang="en-US" sz="3600" dirty="0">
                <a:solidFill>
                  <a:srgbClr val="1F6F8B"/>
                </a:solidFill>
                <a:latin typeface="Georgia" pitchFamily="34" charset="0"/>
                <a:ea typeface="Georgia" pitchFamily="34" charset="-122"/>
                <a:cs typeface="Georgia" pitchFamily="34" charset="-120"/>
              </a:rPr>
              <a:t>Premiers résultats 2024–2025 et début 2026</a:t>
            </a:r>
            <a:endParaRPr lang="en-US" sz="3600" dirty="0"/>
          </a:p>
        </p:txBody>
      </p:sp>
      <p:sp>
        <p:nvSpPr>
          <p:cNvPr id="7" name="Shape 5"/>
          <p:cNvSpPr/>
          <p:nvPr/>
        </p:nvSpPr>
        <p:spPr>
          <a:xfrm>
            <a:off x="640080" y="1691640"/>
            <a:ext cx="3520440" cy="1417320"/>
          </a:xfrm>
          <a:prstGeom prst="roundRect">
            <a:avLst>
              <a:gd name="adj" fmla="val 11613"/>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8" name="Text 6"/>
          <p:cNvSpPr/>
          <p:nvPr/>
        </p:nvSpPr>
        <p:spPr>
          <a:xfrm>
            <a:off x="640080" y="1920240"/>
            <a:ext cx="3520440" cy="685800"/>
          </a:xfrm>
          <a:prstGeom prst="rect">
            <a:avLst/>
          </a:prstGeom>
          <a:noFill/>
          <a:ln/>
        </p:spPr>
        <p:txBody>
          <a:bodyPr wrap="square" rtlCol="0" anchor="ctr"/>
          <a:lstStyle/>
          <a:p>
            <a:pPr marL="0" indent="0" algn="ctr">
              <a:buNone/>
            </a:pPr>
            <a:r>
              <a:rPr lang="en-US" sz="3600" b="1" dirty="0">
                <a:solidFill>
                  <a:srgbClr val="1F6F8B"/>
                </a:solidFill>
                <a:latin typeface="Calibri" pitchFamily="34" charset="0"/>
                <a:ea typeface="Calibri" pitchFamily="34" charset="-122"/>
                <a:cs typeface="Calibri" pitchFamily="34" charset="-120"/>
              </a:rPr>
              <a:t>92</a:t>
            </a:r>
            <a:endParaRPr lang="en-US" sz="3600" dirty="0"/>
          </a:p>
        </p:txBody>
      </p:sp>
      <p:sp>
        <p:nvSpPr>
          <p:cNvPr id="9" name="Text 7"/>
          <p:cNvSpPr/>
          <p:nvPr/>
        </p:nvSpPr>
        <p:spPr>
          <a:xfrm>
            <a:off x="914400" y="2606040"/>
            <a:ext cx="2971800" cy="411480"/>
          </a:xfrm>
          <a:prstGeom prst="rect">
            <a:avLst/>
          </a:prstGeom>
          <a:noFill/>
          <a:ln/>
        </p:spPr>
        <p:txBody>
          <a:bodyPr wrap="square" rtlCol="0" anchor="t"/>
          <a:lstStyle/>
          <a:p>
            <a:pPr marL="0" indent="0" algn="ctr">
              <a:buNone/>
            </a:pPr>
            <a:r>
              <a:rPr lang="en-US" sz="1200" dirty="0">
                <a:solidFill>
                  <a:srgbClr val="64748B"/>
                </a:solidFill>
                <a:latin typeface="Calibri" pitchFamily="34" charset="0"/>
                <a:ea typeface="Calibri" pitchFamily="34" charset="-122"/>
                <a:cs typeface="Calibri" pitchFamily="34" charset="-120"/>
              </a:rPr>
              <a:t>file active 2024</a:t>
            </a:r>
            <a:endParaRPr lang="en-US" sz="1200" dirty="0"/>
          </a:p>
        </p:txBody>
      </p:sp>
      <p:sp>
        <p:nvSpPr>
          <p:cNvPr id="10" name="Shape 8"/>
          <p:cNvSpPr/>
          <p:nvPr/>
        </p:nvSpPr>
        <p:spPr>
          <a:xfrm>
            <a:off x="4389120" y="1691640"/>
            <a:ext cx="3520440" cy="1417320"/>
          </a:xfrm>
          <a:prstGeom prst="roundRect">
            <a:avLst>
              <a:gd name="adj" fmla="val 11613"/>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1" name="Text 9"/>
          <p:cNvSpPr/>
          <p:nvPr/>
        </p:nvSpPr>
        <p:spPr>
          <a:xfrm>
            <a:off x="4389120" y="1920240"/>
            <a:ext cx="3520440" cy="685800"/>
          </a:xfrm>
          <a:prstGeom prst="rect">
            <a:avLst/>
          </a:prstGeom>
          <a:noFill/>
          <a:ln/>
        </p:spPr>
        <p:txBody>
          <a:bodyPr wrap="square" rtlCol="0" anchor="ctr"/>
          <a:lstStyle/>
          <a:p>
            <a:pPr marL="0" indent="0" algn="ctr">
              <a:buNone/>
            </a:pPr>
            <a:r>
              <a:rPr lang="en-US" sz="3600" b="1" dirty="0">
                <a:solidFill>
                  <a:srgbClr val="1F6F8B"/>
                </a:solidFill>
                <a:latin typeface="Calibri" pitchFamily="34" charset="0"/>
                <a:ea typeface="Calibri" pitchFamily="34" charset="-122"/>
                <a:cs typeface="Calibri" pitchFamily="34" charset="-120"/>
              </a:rPr>
              <a:t>193</a:t>
            </a:r>
            <a:endParaRPr lang="en-US" sz="3600" dirty="0"/>
          </a:p>
        </p:txBody>
      </p:sp>
      <p:sp>
        <p:nvSpPr>
          <p:cNvPr id="12" name="Text 10"/>
          <p:cNvSpPr/>
          <p:nvPr/>
        </p:nvSpPr>
        <p:spPr>
          <a:xfrm>
            <a:off x="4663440" y="2606040"/>
            <a:ext cx="2971800" cy="411480"/>
          </a:xfrm>
          <a:prstGeom prst="rect">
            <a:avLst/>
          </a:prstGeom>
          <a:noFill/>
          <a:ln/>
        </p:spPr>
        <p:txBody>
          <a:bodyPr wrap="square" rtlCol="0" anchor="t"/>
          <a:lstStyle/>
          <a:p>
            <a:pPr marL="0" indent="0" algn="ctr">
              <a:buNone/>
            </a:pPr>
            <a:r>
              <a:rPr lang="en-US" sz="1200" dirty="0">
                <a:solidFill>
                  <a:srgbClr val="64748B"/>
                </a:solidFill>
                <a:latin typeface="Calibri" pitchFamily="34" charset="0"/>
                <a:ea typeface="Calibri" pitchFamily="34" charset="-122"/>
                <a:cs typeface="Calibri" pitchFamily="34" charset="-120"/>
              </a:rPr>
              <a:t>file active 2025</a:t>
            </a:r>
            <a:endParaRPr lang="en-US" sz="1200" dirty="0"/>
          </a:p>
        </p:txBody>
      </p:sp>
      <p:sp>
        <p:nvSpPr>
          <p:cNvPr id="13" name="Shape 11"/>
          <p:cNvSpPr/>
          <p:nvPr/>
        </p:nvSpPr>
        <p:spPr>
          <a:xfrm>
            <a:off x="8138160" y="1691640"/>
            <a:ext cx="3520440" cy="1417320"/>
          </a:xfrm>
          <a:prstGeom prst="roundRect">
            <a:avLst>
              <a:gd name="adj" fmla="val 11613"/>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4" name="Text 12"/>
          <p:cNvSpPr/>
          <p:nvPr/>
        </p:nvSpPr>
        <p:spPr>
          <a:xfrm>
            <a:off x="8138160" y="1920240"/>
            <a:ext cx="3520440" cy="685800"/>
          </a:xfrm>
          <a:prstGeom prst="rect">
            <a:avLst/>
          </a:prstGeom>
          <a:noFill/>
          <a:ln/>
        </p:spPr>
        <p:txBody>
          <a:bodyPr wrap="square" rtlCol="0" anchor="ctr"/>
          <a:lstStyle/>
          <a:p>
            <a:pPr marL="0" indent="0" algn="ctr">
              <a:buNone/>
            </a:pPr>
            <a:r>
              <a:rPr lang="en-US" sz="3600" b="1" dirty="0">
                <a:solidFill>
                  <a:srgbClr val="1F6F8B"/>
                </a:solidFill>
                <a:latin typeface="Calibri" pitchFamily="34" charset="0"/>
                <a:ea typeface="Calibri" pitchFamily="34" charset="-122"/>
                <a:cs typeface="Calibri" pitchFamily="34" charset="-120"/>
              </a:rPr>
              <a:t>+109,8 %</a:t>
            </a:r>
            <a:endParaRPr lang="en-US" sz="3600" dirty="0"/>
          </a:p>
        </p:txBody>
      </p:sp>
      <p:sp>
        <p:nvSpPr>
          <p:cNvPr id="15" name="Text 13"/>
          <p:cNvSpPr/>
          <p:nvPr/>
        </p:nvSpPr>
        <p:spPr>
          <a:xfrm>
            <a:off x="8412480" y="2606040"/>
            <a:ext cx="2971800" cy="411480"/>
          </a:xfrm>
          <a:prstGeom prst="rect">
            <a:avLst/>
          </a:prstGeom>
          <a:noFill/>
          <a:ln/>
        </p:spPr>
        <p:txBody>
          <a:bodyPr wrap="square" rtlCol="0" anchor="t"/>
          <a:lstStyle/>
          <a:p>
            <a:pPr marL="0" indent="0" algn="ctr">
              <a:buNone/>
            </a:pPr>
            <a:r>
              <a:rPr lang="en-US" sz="1200" dirty="0">
                <a:solidFill>
                  <a:srgbClr val="64748B"/>
                </a:solidFill>
                <a:latin typeface="Calibri" pitchFamily="34" charset="0"/>
                <a:ea typeface="Calibri" pitchFamily="34" charset="-122"/>
                <a:cs typeface="Calibri" pitchFamily="34" charset="-120"/>
              </a:rPr>
              <a:t>d'augmentation de la file active</a:t>
            </a:r>
            <a:endParaRPr lang="en-US" sz="1200" dirty="0"/>
          </a:p>
        </p:txBody>
      </p:sp>
      <p:sp>
        <p:nvSpPr>
          <p:cNvPr id="16" name="Shape 14"/>
          <p:cNvSpPr/>
          <p:nvPr/>
        </p:nvSpPr>
        <p:spPr>
          <a:xfrm>
            <a:off x="640080" y="3337560"/>
            <a:ext cx="10972800" cy="1920240"/>
          </a:xfrm>
          <a:prstGeom prst="roundRect">
            <a:avLst>
              <a:gd name="adj" fmla="val 8571"/>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graphicFrame>
        <p:nvGraphicFramePr>
          <p:cNvPr id="17" name="Table 0"/>
          <p:cNvGraphicFramePr>
            <a:graphicFrameLocks noGrp="1"/>
          </p:cNvGraphicFramePr>
          <p:nvPr>
            <p:extLst>
              <p:ext uri="{D42A27DB-BD31-4B8C-83A1-F6EECF244321}">
                <p14:modId xmlns:p14="http://schemas.microsoft.com/office/powerpoint/2010/main" val="2237566382"/>
              </p:ext>
            </p:extLst>
          </p:nvPr>
        </p:nvGraphicFramePr>
        <p:xfrm>
          <a:off x="914400" y="3566160"/>
          <a:ext cx="10424160" cy="1463040"/>
        </p:xfrm>
        <a:graphic>
          <a:graphicData uri="http://schemas.openxmlformats.org/drawingml/2006/table">
            <a:tbl>
              <a:tblPr/>
              <a:tblGrid>
                <a:gridCol w="3108960">
                  <a:extLst>
                    <a:ext uri="{9D8B030D-6E8A-4147-A177-3AD203B41FA5}">
                      <a16:colId xmlns:a16="http://schemas.microsoft.com/office/drawing/2014/main" val="20000"/>
                    </a:ext>
                  </a:extLst>
                </a:gridCol>
                <a:gridCol w="2468880">
                  <a:extLst>
                    <a:ext uri="{9D8B030D-6E8A-4147-A177-3AD203B41FA5}">
                      <a16:colId xmlns:a16="http://schemas.microsoft.com/office/drawing/2014/main" val="20001"/>
                    </a:ext>
                  </a:extLst>
                </a:gridCol>
                <a:gridCol w="2468880">
                  <a:extLst>
                    <a:ext uri="{9D8B030D-6E8A-4147-A177-3AD203B41FA5}">
                      <a16:colId xmlns:a16="http://schemas.microsoft.com/office/drawing/2014/main" val="20002"/>
                    </a:ext>
                  </a:extLst>
                </a:gridCol>
                <a:gridCol w="2377440">
                  <a:extLst>
                    <a:ext uri="{9D8B030D-6E8A-4147-A177-3AD203B41FA5}">
                      <a16:colId xmlns:a16="http://schemas.microsoft.com/office/drawing/2014/main" val="20003"/>
                    </a:ext>
                  </a:extLst>
                </a:gridCol>
              </a:tblGrid>
              <a:tr h="365760">
                <a:tc>
                  <a:txBody>
                    <a:bodyPr/>
                    <a:lstStyle/>
                    <a:p>
                      <a:pPr marL="0" indent="0" algn="l">
                        <a:buNone/>
                      </a:pPr>
                      <a:r>
                        <a:rPr lang="en-US" sz="1300" b="1" dirty="0">
                          <a:solidFill>
                            <a:srgbClr val="FFFFFF"/>
                          </a:solidFill>
                          <a:latin typeface="Calibri" pitchFamily="34" charset="0"/>
                          <a:ea typeface="Calibri" pitchFamily="34" charset="-122"/>
                          <a:cs typeface="Calibri" pitchFamily="34" charset="-120"/>
                        </a:rPr>
                        <a:t>Période</a:t>
                      </a:r>
                      <a:endParaRPr lang="en-US" sz="13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solidFill>
                      <a:srgbClr val="1F6F8B"/>
                    </a:solidFill>
                  </a:tcPr>
                </a:tc>
                <a:tc>
                  <a:txBody>
                    <a:bodyPr/>
                    <a:lstStyle/>
                    <a:p>
                      <a:pPr marL="0" indent="0" algn="ctr">
                        <a:buNone/>
                      </a:pPr>
                      <a:r>
                        <a:rPr lang="en-US" sz="1300" b="1" dirty="0">
                          <a:solidFill>
                            <a:srgbClr val="FFFFFF"/>
                          </a:solidFill>
                          <a:latin typeface="Calibri" pitchFamily="34" charset="0"/>
                          <a:ea typeface="Calibri" pitchFamily="34" charset="-122"/>
                          <a:cs typeface="Calibri" pitchFamily="34" charset="-120"/>
                        </a:rPr>
                        <a:t>File active</a:t>
                      </a:r>
                      <a:endParaRPr lang="en-US" sz="13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solidFill>
                      <a:srgbClr val="1F6F8B"/>
                    </a:solidFill>
                  </a:tcPr>
                </a:tc>
                <a:tc>
                  <a:txBody>
                    <a:bodyPr/>
                    <a:lstStyle/>
                    <a:p>
                      <a:pPr marL="0" indent="0" algn="ctr">
                        <a:buNone/>
                      </a:pPr>
                      <a:r>
                        <a:rPr lang="en-US" sz="1300" b="1" dirty="0">
                          <a:solidFill>
                            <a:srgbClr val="FFFFFF"/>
                          </a:solidFill>
                          <a:latin typeface="Calibri" pitchFamily="34" charset="0"/>
                          <a:ea typeface="Calibri" pitchFamily="34" charset="-122"/>
                          <a:cs typeface="Calibri" pitchFamily="34" charset="-120"/>
                        </a:rPr>
                        <a:t>Nombre d'actes</a:t>
                      </a:r>
                      <a:endParaRPr lang="en-US" sz="13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solidFill>
                      <a:srgbClr val="1F6F8B"/>
                    </a:solidFill>
                  </a:tcPr>
                </a:tc>
                <a:tc>
                  <a:txBody>
                    <a:bodyPr/>
                    <a:lstStyle/>
                    <a:p>
                      <a:pPr marL="0" indent="0" algn="ctr">
                        <a:buNone/>
                      </a:pPr>
                      <a:r>
                        <a:rPr lang="en-US" sz="1300" b="1" dirty="0">
                          <a:solidFill>
                            <a:srgbClr val="FFFFFF"/>
                          </a:solidFill>
                          <a:latin typeface="Calibri" pitchFamily="34" charset="0"/>
                          <a:ea typeface="Calibri" pitchFamily="34" charset="-122"/>
                          <a:cs typeface="Calibri" pitchFamily="34" charset="-120"/>
                        </a:rPr>
                        <a:t>Actes / patient</a:t>
                      </a:r>
                      <a:endParaRPr lang="en-US" sz="13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solidFill>
                      <a:srgbClr val="1F6F8B"/>
                    </a:solidFill>
                  </a:tcPr>
                </a:tc>
                <a:extLst>
                  <a:ext uri="{0D108BD9-81ED-4DB2-BD59-A6C34878D82A}">
                    <a16:rowId xmlns:a16="http://schemas.microsoft.com/office/drawing/2014/main" val="10000"/>
                  </a:ext>
                </a:extLst>
              </a:tr>
              <a:tr h="365760">
                <a:tc>
                  <a:txBody>
                    <a:bodyPr/>
                    <a:lstStyle/>
                    <a:p>
                      <a:pPr marL="0" indent="0" algn="l">
                        <a:buNone/>
                      </a:pPr>
                      <a:r>
                        <a:rPr lang="en-US" sz="1200" b="1" dirty="0">
                          <a:solidFill>
                            <a:srgbClr val="0F172A"/>
                          </a:solidFill>
                          <a:latin typeface="Calibri" pitchFamily="34" charset="0"/>
                          <a:ea typeface="Calibri" pitchFamily="34" charset="-122"/>
                          <a:cs typeface="Calibri" pitchFamily="34" charset="-120"/>
                        </a:rPr>
                        <a:t>2024</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tcPr>
                </a:tc>
                <a:tc>
                  <a:txBody>
                    <a:bodyPr/>
                    <a:lstStyle/>
                    <a:p>
                      <a:pPr marL="0" indent="0" algn="ctr">
                        <a:buNone/>
                      </a:pPr>
                      <a:r>
                        <a:rPr lang="en-US" sz="1200" dirty="0">
                          <a:solidFill>
                            <a:srgbClr val="334155"/>
                          </a:solidFill>
                          <a:latin typeface="Calibri" pitchFamily="34" charset="0"/>
                          <a:ea typeface="Calibri" pitchFamily="34" charset="-122"/>
                          <a:cs typeface="Calibri" pitchFamily="34" charset="-120"/>
                        </a:rPr>
                        <a:t>92</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tcPr>
                </a:tc>
                <a:tc>
                  <a:txBody>
                    <a:bodyPr/>
                    <a:lstStyle/>
                    <a:p>
                      <a:pPr marL="0" indent="0" algn="ctr">
                        <a:buNone/>
                      </a:pPr>
                      <a:r>
                        <a:rPr lang="en-US" sz="1200" dirty="0">
                          <a:solidFill>
                            <a:srgbClr val="334155"/>
                          </a:solidFill>
                          <a:latin typeface="Calibri" pitchFamily="34" charset="0"/>
                          <a:ea typeface="Calibri" pitchFamily="34" charset="-122"/>
                          <a:cs typeface="Calibri" pitchFamily="34" charset="-120"/>
                        </a:rPr>
                        <a:t>688</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tcPr>
                </a:tc>
                <a:tc>
                  <a:txBody>
                    <a:bodyPr/>
                    <a:lstStyle/>
                    <a:p>
                      <a:pPr marL="0" indent="0" algn="ctr">
                        <a:buNone/>
                      </a:pPr>
                      <a:r>
                        <a:rPr lang="en-US" sz="1200" dirty="0">
                          <a:solidFill>
                            <a:srgbClr val="334155"/>
                          </a:solidFill>
                          <a:latin typeface="Calibri" pitchFamily="34" charset="0"/>
                          <a:ea typeface="Calibri" pitchFamily="34" charset="-122"/>
                          <a:cs typeface="Calibri" pitchFamily="34" charset="-120"/>
                        </a:rPr>
                        <a:t>7–8</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tcPr>
                </a:tc>
                <a:extLst>
                  <a:ext uri="{0D108BD9-81ED-4DB2-BD59-A6C34878D82A}">
                    <a16:rowId xmlns:a16="http://schemas.microsoft.com/office/drawing/2014/main" val="10001"/>
                  </a:ext>
                </a:extLst>
              </a:tr>
              <a:tr h="365760">
                <a:tc>
                  <a:txBody>
                    <a:bodyPr/>
                    <a:lstStyle/>
                    <a:p>
                      <a:pPr marL="0" indent="0" algn="l">
                        <a:buNone/>
                      </a:pPr>
                      <a:r>
                        <a:rPr lang="en-US" sz="1200" b="1" dirty="0">
                          <a:solidFill>
                            <a:srgbClr val="0F172A"/>
                          </a:solidFill>
                          <a:latin typeface="Calibri" pitchFamily="34" charset="0"/>
                          <a:ea typeface="Calibri" pitchFamily="34" charset="-122"/>
                          <a:cs typeface="Calibri" pitchFamily="34" charset="-120"/>
                        </a:rPr>
                        <a:t>2025</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solidFill>
                      <a:srgbClr val="F1F7FA"/>
                    </a:solidFill>
                  </a:tcPr>
                </a:tc>
                <a:tc>
                  <a:txBody>
                    <a:bodyPr/>
                    <a:lstStyle/>
                    <a:p>
                      <a:pPr marL="0" indent="0" algn="ctr">
                        <a:buNone/>
                      </a:pPr>
                      <a:r>
                        <a:rPr lang="en-US" sz="1200" dirty="0">
                          <a:solidFill>
                            <a:srgbClr val="334155"/>
                          </a:solidFill>
                          <a:latin typeface="Calibri" pitchFamily="34" charset="0"/>
                          <a:ea typeface="Calibri" pitchFamily="34" charset="-122"/>
                          <a:cs typeface="Calibri" pitchFamily="34" charset="-120"/>
                        </a:rPr>
                        <a:t>193</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solidFill>
                      <a:srgbClr val="F1F7FA"/>
                    </a:solidFill>
                  </a:tcPr>
                </a:tc>
                <a:tc>
                  <a:txBody>
                    <a:bodyPr/>
                    <a:lstStyle/>
                    <a:p>
                      <a:pPr marL="0" indent="0" algn="ctr">
                        <a:buNone/>
                      </a:pPr>
                      <a:r>
                        <a:rPr lang="en-US" sz="1200" dirty="0">
                          <a:solidFill>
                            <a:srgbClr val="334155"/>
                          </a:solidFill>
                          <a:latin typeface="Calibri" pitchFamily="34" charset="0"/>
                          <a:ea typeface="Calibri" pitchFamily="34" charset="-122"/>
                          <a:cs typeface="Calibri" pitchFamily="34" charset="-120"/>
                        </a:rPr>
                        <a:t>1 402</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solidFill>
                      <a:srgbClr val="F1F7FA"/>
                    </a:solidFill>
                  </a:tcPr>
                </a:tc>
                <a:tc>
                  <a:txBody>
                    <a:bodyPr/>
                    <a:lstStyle/>
                    <a:p>
                      <a:pPr marL="0" indent="0" algn="ctr">
                        <a:buNone/>
                      </a:pPr>
                      <a:r>
                        <a:rPr lang="en-US" sz="1200" dirty="0">
                          <a:solidFill>
                            <a:srgbClr val="334155"/>
                          </a:solidFill>
                          <a:latin typeface="Calibri" pitchFamily="34" charset="0"/>
                          <a:ea typeface="Calibri" pitchFamily="34" charset="-122"/>
                          <a:cs typeface="Calibri" pitchFamily="34" charset="-120"/>
                        </a:rPr>
                        <a:t>7–8</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solidFill>
                      <a:srgbClr val="F1F7FA"/>
                    </a:solidFill>
                  </a:tcPr>
                </a:tc>
                <a:extLst>
                  <a:ext uri="{0D108BD9-81ED-4DB2-BD59-A6C34878D82A}">
                    <a16:rowId xmlns:a16="http://schemas.microsoft.com/office/drawing/2014/main" val="10002"/>
                  </a:ext>
                </a:extLst>
              </a:tr>
              <a:tr h="365760">
                <a:tc>
                  <a:txBody>
                    <a:bodyPr/>
                    <a:lstStyle/>
                    <a:p>
                      <a:pPr marL="0" indent="0" algn="l">
                        <a:buNone/>
                      </a:pPr>
                      <a:r>
                        <a:rPr lang="en-US" sz="1200" b="1" dirty="0">
                          <a:solidFill>
                            <a:srgbClr val="0F172A"/>
                          </a:solidFill>
                          <a:latin typeface="Calibri" pitchFamily="34" charset="0"/>
                          <a:ea typeface="Calibri" pitchFamily="34" charset="-122"/>
                          <a:cs typeface="Calibri" pitchFamily="34" charset="-120"/>
                        </a:rPr>
                        <a:t>2026 (4 mois)</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tcPr>
                </a:tc>
                <a:tc>
                  <a:txBody>
                    <a:bodyPr/>
                    <a:lstStyle/>
                    <a:p>
                      <a:pPr marL="0" indent="0" algn="ctr">
                        <a:buNone/>
                      </a:pPr>
                      <a:r>
                        <a:rPr lang="en-US" sz="1200" dirty="0">
                          <a:solidFill>
                            <a:srgbClr val="334155"/>
                          </a:solidFill>
                          <a:latin typeface="Calibri" pitchFamily="34" charset="0"/>
                          <a:ea typeface="Calibri" charset="0"/>
                          <a:cs typeface="Calibri" pitchFamily="34" charset="-120"/>
                        </a:rPr>
                        <a:t>139</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tcPr>
                </a:tc>
                <a:tc>
                  <a:txBody>
                    <a:bodyPr/>
                    <a:lstStyle/>
                    <a:p>
                      <a:pPr marL="0" indent="0" algn="ctr">
                        <a:buNone/>
                      </a:pPr>
                      <a:r>
                        <a:rPr lang="en-US" sz="1200" dirty="0">
                          <a:solidFill>
                            <a:srgbClr val="334155"/>
                          </a:solidFill>
                          <a:latin typeface="Calibri" pitchFamily="34" charset="0"/>
                          <a:ea typeface="Calibri" charset="0"/>
                          <a:cs typeface="Calibri" pitchFamily="34" charset="-120"/>
                        </a:rPr>
                        <a:t>590</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tcPr>
                </a:tc>
                <a:tc>
                  <a:txBody>
                    <a:bodyPr/>
                    <a:lstStyle/>
                    <a:p>
                      <a:pPr marL="0" indent="0" algn="ctr">
                        <a:buNone/>
                      </a:pPr>
                      <a:r>
                        <a:rPr lang="en-US" sz="1200" dirty="0">
                          <a:solidFill>
                            <a:srgbClr val="334155"/>
                          </a:solidFill>
                          <a:latin typeface="Calibri" pitchFamily="34" charset="0"/>
                          <a:ea typeface="Calibri" charset="0"/>
                          <a:cs typeface="Calibri" pitchFamily="34" charset="-120"/>
                        </a:rPr>
                        <a:t>4-5</a:t>
                      </a:r>
                      <a:endParaRPr lang="en-US" sz="1200" dirty="0">
                        <a:latin typeface="Calibri" charset="0"/>
                        <a:ea typeface="Calibri" charset="0"/>
                        <a:cs typeface="Calibri" charset="0"/>
                      </a:endParaRPr>
                    </a:p>
                  </a:txBody>
                  <a:tcPr marL="73152" marR="73152" marT="73152" marB="73152" anchor="ctr">
                    <a:lnL w="6350" cap="flat" cmpd="sng" algn="ctr">
                      <a:solidFill>
                        <a:srgbClr val="D6E4EB"/>
                      </a:solidFill>
                      <a:prstDash val="solid"/>
                      <a:round/>
                      <a:headEnd type="none" w="med" len="med"/>
                      <a:tailEnd type="none" w="med" len="med"/>
                    </a:lnL>
                    <a:lnR w="6350" cap="flat" cmpd="sng" algn="ctr">
                      <a:solidFill>
                        <a:srgbClr val="D6E4EB"/>
                      </a:solidFill>
                      <a:prstDash val="solid"/>
                      <a:round/>
                      <a:headEnd type="none" w="med" len="med"/>
                      <a:tailEnd type="none" w="med" len="med"/>
                    </a:lnR>
                    <a:lnT w="6350" cap="flat" cmpd="sng" algn="ctr">
                      <a:solidFill>
                        <a:srgbClr val="D6E4EB"/>
                      </a:solidFill>
                      <a:prstDash val="solid"/>
                      <a:round/>
                      <a:headEnd type="none" w="med" len="med"/>
                      <a:tailEnd type="none" w="med" len="med"/>
                    </a:lnT>
                    <a:lnB w="6350" cap="flat" cmpd="sng" algn="ctr">
                      <a:solidFill>
                        <a:srgbClr val="D6E4EB"/>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Shape 15"/>
          <p:cNvSpPr/>
          <p:nvPr/>
        </p:nvSpPr>
        <p:spPr>
          <a:xfrm>
            <a:off x="640080" y="5440680"/>
            <a:ext cx="10972800" cy="1005840"/>
          </a:xfrm>
          <a:prstGeom prst="roundRect">
            <a:avLst>
              <a:gd name="adj" fmla="val 16364"/>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9" name="Text 16"/>
          <p:cNvSpPr/>
          <p:nvPr/>
        </p:nvSpPr>
        <p:spPr>
          <a:xfrm>
            <a:off x="914400" y="5532120"/>
            <a:ext cx="10424160" cy="822960"/>
          </a:xfrm>
          <a:prstGeom prst="rect">
            <a:avLst/>
          </a:prstGeom>
          <a:noFill/>
          <a:ln/>
        </p:spPr>
        <p:txBody>
          <a:bodyPr wrap="square" rtlCol="0" anchor="ctr"/>
          <a:lstStyle/>
          <a:p>
            <a:pPr marL="0" indent="0">
              <a:spcAft>
                <a:spcPts val="300"/>
              </a:spcAft>
              <a:buNone/>
            </a:pPr>
            <a:r>
              <a:rPr lang="en-US" sz="1150" dirty="0">
                <a:solidFill>
                  <a:srgbClr val="334155"/>
                </a:solidFill>
                <a:latin typeface="Calibri" pitchFamily="34" charset="0"/>
                <a:ea typeface="Calibri" pitchFamily="34" charset="-122"/>
                <a:cs typeface="Calibri" pitchFamily="34" charset="-120"/>
              </a:rPr>
              <a:t>Les données d'activité montrent une montée en charge très nette du dispositif entre 2024 et 2025 : la file active a plus que doublé (+109,8 %) et le nombre d'actes est passé de 688 à 1 402, soit +103,8 %. En 2025, les psychologues réalisent 585 actes, les infirmiers 562, les médecins 269, le personnel éducatif et social 159, les assistants sociaux 56 et les rééducateurs 41.</a:t>
            </a:r>
          </a:p>
          <a:p>
            <a:pPr marL="0" indent="0">
              <a:spcAft>
                <a:spcPts val="300"/>
              </a:spcAft>
              <a:buNone/>
            </a:pPr>
            <a:r>
              <a:rPr lang="en-US" sz="1150" dirty="0">
                <a:solidFill>
                  <a:srgbClr val="334155"/>
                </a:solidFill>
                <a:latin typeface="Calibri" pitchFamily="34" charset="0"/>
                <a:cs typeface="Calibri" pitchFamily="34" charset="-120"/>
              </a:rPr>
              <a:t>Les résultats de début 2026 confirment cette trajectoire.</a:t>
            </a:r>
            <a:endParaRPr lang="en-US" sz="1150" dirty="0"/>
          </a:p>
        </p:txBody>
      </p:sp>
      <p:sp>
        <p:nvSpPr>
          <p:cNvPr id="20" name="Shape 11">
            <a:extLst>
              <a:ext uri="{FF2B5EF4-FFF2-40B4-BE49-F238E27FC236}">
                <a16:creationId xmlns:a16="http://schemas.microsoft.com/office/drawing/2014/main" id="{91127D00-CC92-7304-75AD-AD5AD24313F4}"/>
              </a:ext>
            </a:extLst>
          </p:cNvPr>
          <p:cNvSpPr/>
          <p:nvPr/>
        </p:nvSpPr>
        <p:spPr>
          <a:xfrm>
            <a:off x="868681" y="5553753"/>
            <a:ext cx="45719" cy="822960"/>
          </a:xfrm>
          <a:prstGeom prst="rect">
            <a:avLst/>
          </a:prstGeom>
          <a:solidFill>
            <a:srgbClr val="63B3C8"/>
          </a:solidFill>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F7FBFD"/>
        </a:solidFill>
        <a:effectLst/>
      </p:bgPr>
    </p:bg>
    <p:spTree>
      <p:nvGrpSpPr>
        <p:cNvPr id="1" name=""/>
        <p:cNvGrpSpPr/>
        <p:nvPr/>
      </p:nvGrpSpPr>
      <p:grpSpPr>
        <a:xfrm>
          <a:off x="0" y="0"/>
          <a:ext cx="0" cy="0"/>
          <a:chOff x="0" y="0"/>
          <a:chExt cx="0" cy="0"/>
        </a:xfrm>
      </p:grpSpPr>
      <p:sp>
        <p:nvSpPr>
          <p:cNvPr id="2" name="Shape 0"/>
          <p:cNvSpPr/>
          <p:nvPr/>
        </p:nvSpPr>
        <p:spPr>
          <a:xfrm>
            <a:off x="8686800" y="-1371600"/>
            <a:ext cx="5029200" cy="5029200"/>
          </a:xfrm>
          <a:prstGeom prst="ellipse">
            <a:avLst/>
          </a:prstGeom>
          <a:solidFill>
            <a:srgbClr val="9CCF7A">
              <a:alpha val="15000"/>
            </a:srgbClr>
          </a:solidFill>
          <a:ln/>
        </p:spPr>
      </p:sp>
      <p:sp>
        <p:nvSpPr>
          <p:cNvPr id="4" name="Shape 2"/>
          <p:cNvSpPr/>
          <p:nvPr/>
        </p:nvSpPr>
        <p:spPr>
          <a:xfrm>
            <a:off x="7315200" y="4114800"/>
            <a:ext cx="2743200" cy="2743200"/>
          </a:xfrm>
          <a:prstGeom prst="ellipse">
            <a:avLst/>
          </a:prstGeom>
          <a:solidFill>
            <a:srgbClr val="1F6F8B">
              <a:alpha val="8000"/>
            </a:srgbClr>
          </a:solidFill>
          <a:ln/>
        </p:spPr>
      </p:sp>
      <p:sp>
        <p:nvSpPr>
          <p:cNvPr id="5" name="Text 3"/>
          <p:cNvSpPr/>
          <p:nvPr/>
        </p:nvSpPr>
        <p:spPr>
          <a:xfrm>
            <a:off x="-1372" y="2057400"/>
            <a:ext cx="12191695" cy="365760"/>
          </a:xfrm>
          <a:prstGeom prst="rect">
            <a:avLst/>
          </a:prstGeom>
          <a:noFill/>
          <a:ln/>
        </p:spPr>
        <p:txBody>
          <a:bodyPr wrap="square" rtlCol="0" anchor="ctr"/>
          <a:lstStyle/>
          <a:p>
            <a:pPr marL="0" indent="0" algn="ctr">
              <a:buNone/>
            </a:pPr>
            <a:endParaRPr lang="en-US" sz="1200" dirty="0"/>
          </a:p>
        </p:txBody>
      </p:sp>
      <p:sp>
        <p:nvSpPr>
          <p:cNvPr id="6" name="Text 4"/>
          <p:cNvSpPr/>
          <p:nvPr/>
        </p:nvSpPr>
        <p:spPr>
          <a:xfrm>
            <a:off x="-1373" y="2230186"/>
            <a:ext cx="12191695" cy="1188720"/>
          </a:xfrm>
          <a:prstGeom prst="rect">
            <a:avLst/>
          </a:prstGeom>
          <a:noFill/>
          <a:ln/>
        </p:spPr>
        <p:txBody>
          <a:bodyPr wrap="square" rtlCol="0" anchor="ctr"/>
          <a:lstStyle/>
          <a:p>
            <a:pPr marL="0" indent="0" algn="ctr">
              <a:buNone/>
            </a:pPr>
            <a:r>
              <a:rPr lang="en-US" sz="6000" dirty="0">
                <a:solidFill>
                  <a:srgbClr val="1F6F8B"/>
                </a:solidFill>
                <a:latin typeface="Georgia" pitchFamily="34" charset="0"/>
              </a:rPr>
              <a:t>Conclusion</a:t>
            </a:r>
            <a:endParaRPr lang="en-US" sz="6000" dirty="0"/>
          </a:p>
        </p:txBody>
      </p:sp>
      <p:sp>
        <p:nvSpPr>
          <p:cNvPr id="7" name="Shape 5"/>
          <p:cNvSpPr/>
          <p:nvPr/>
        </p:nvSpPr>
        <p:spPr>
          <a:xfrm>
            <a:off x="1371600" y="3383280"/>
            <a:ext cx="9445752" cy="1828800"/>
          </a:xfrm>
          <a:prstGeom prst="roundRect">
            <a:avLst>
              <a:gd name="adj" fmla="val 9000"/>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8" name="Text 6"/>
          <p:cNvSpPr/>
          <p:nvPr/>
        </p:nvSpPr>
        <p:spPr>
          <a:xfrm>
            <a:off x="1691640" y="3520440"/>
            <a:ext cx="8805672" cy="1554480"/>
          </a:xfrm>
          <a:prstGeom prst="rect">
            <a:avLst/>
          </a:prstGeom>
          <a:noFill/>
          <a:ln/>
        </p:spPr>
        <p:txBody>
          <a:bodyPr wrap="square" rtlCol="0" anchor="ctr"/>
          <a:lstStyle/>
          <a:p>
            <a:pPr marL="0" indent="0" algn="ctr">
              <a:buNone/>
            </a:pPr>
            <a:r>
              <a:rPr lang="en-US" sz="1400" i="1" dirty="0">
                <a:solidFill>
                  <a:srgbClr val="334155"/>
                </a:solidFill>
                <a:latin typeface="Calibri" pitchFamily="34" charset="0"/>
                <a:ea typeface="Calibri" pitchFamily="34" charset="-122"/>
                <a:cs typeface="Calibri" pitchFamily="34" charset="-120"/>
              </a:rPr>
              <a:t>AStéroïdE ne constitue pas seulement une offre de consultation supplémentaire. Le dispositif propose une clinique pédopsychiatrique organisée autour de la précocité, de la lecture des trajectoires, de la contenance des crises et de l'alliance avec les partenaires de la protection de l'enfance, afin de rendre les parcours de soins des enfants confiés plus lisibles, plus rapides et plus sécurisants.</a:t>
            </a:r>
            <a:endParaRPr lang="en-US" sz="1400" dirty="0"/>
          </a:p>
        </p:txBody>
      </p:sp>
      <p:sp>
        <p:nvSpPr>
          <p:cNvPr id="9" name="Text 7"/>
          <p:cNvSpPr/>
          <p:nvPr/>
        </p:nvSpPr>
        <p:spPr>
          <a:xfrm>
            <a:off x="0" y="5577840"/>
            <a:ext cx="12191695" cy="320040"/>
          </a:xfrm>
          <a:prstGeom prst="rect">
            <a:avLst/>
          </a:prstGeom>
          <a:noFill/>
          <a:ln/>
        </p:spPr>
        <p:txBody>
          <a:bodyPr wrap="square" rtlCol="0" anchor="ctr"/>
          <a:lstStyle/>
          <a:p>
            <a:pPr marL="0" indent="0" algn="ctr">
              <a:buNone/>
            </a:pPr>
            <a:endParaRPr lang="en-US" sz="1300" dirty="0"/>
          </a:p>
        </p:txBody>
      </p:sp>
      <p:sp>
        <p:nvSpPr>
          <p:cNvPr id="10" name="Text 8"/>
          <p:cNvSpPr/>
          <p:nvPr/>
        </p:nvSpPr>
        <p:spPr>
          <a:xfrm>
            <a:off x="0" y="5943600"/>
            <a:ext cx="12191695" cy="320040"/>
          </a:xfrm>
          <a:prstGeom prst="rect">
            <a:avLst/>
          </a:prstGeom>
          <a:noFill/>
          <a:ln/>
        </p:spPr>
        <p:txBody>
          <a:bodyPr wrap="square" rtlCol="0" anchor="ctr"/>
          <a:lstStyle/>
          <a:p>
            <a:pPr marL="0" indent="0" algn="ctr">
              <a:buNone/>
            </a:pPr>
            <a:endParaRPr lang="en-US" sz="1200" dirty="0"/>
          </a:p>
        </p:txBody>
      </p:sp>
      <p:pic>
        <p:nvPicPr>
          <p:cNvPr id="11" name="Image 10">
            <a:extLst>
              <a:ext uri="{FF2B5EF4-FFF2-40B4-BE49-F238E27FC236}">
                <a16:creationId xmlns:a16="http://schemas.microsoft.com/office/drawing/2014/main" id="{7B542378-F725-641E-25C4-6BA9EC094EFF}"/>
              </a:ext>
            </a:extLst>
          </p:cNvPr>
          <p:cNvPicPr>
            <a:picLocks noChangeAspect="1"/>
          </p:cNvPicPr>
          <p:nvPr/>
        </p:nvPicPr>
        <p:blipFill>
          <a:blip r:embed="rId3"/>
          <a:stretch>
            <a:fillRect/>
          </a:stretch>
        </p:blipFill>
        <p:spPr>
          <a:xfrm>
            <a:off x="4090575" y="31635"/>
            <a:ext cx="4007798" cy="19598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4">
    <p:bg>
      <p:bgPr>
        <a:solidFill>
          <a:srgbClr val="F7FBFD"/>
        </a:solidFill>
        <a:effectLst/>
      </p:bgPr>
    </p:bg>
    <p:spTree>
      <p:nvGrpSpPr>
        <p:cNvPr id="1" name=""/>
        <p:cNvGrpSpPr/>
        <p:nvPr/>
      </p:nvGrpSpPr>
      <p:grpSpPr>
        <a:xfrm>
          <a:off x="0" y="0"/>
          <a:ext cx="0" cy="0"/>
          <a:chOff x="0" y="0"/>
          <a:chExt cx="0" cy="0"/>
        </a:xfrm>
      </p:grpSpPr>
      <p:sp>
        <p:nvSpPr>
          <p:cNvPr id="2" name="Shape 0"/>
          <p:cNvSpPr/>
          <p:nvPr/>
        </p:nvSpPr>
        <p:spPr>
          <a:xfrm>
            <a:off x="10424160" y="-1371600"/>
            <a:ext cx="2926080" cy="2926080"/>
          </a:xfrm>
          <a:prstGeom prst="ellipse">
            <a:avLst/>
          </a:prstGeom>
          <a:solidFill>
            <a:srgbClr val="9CCF7A">
              <a:alpha val="4000"/>
            </a:srgbClr>
          </a:solidFill>
          <a:ln/>
        </p:spPr>
      </p:sp>
      <p:sp>
        <p:nvSpPr>
          <p:cNvPr id="3" name="Shape 1"/>
          <p:cNvSpPr/>
          <p:nvPr/>
        </p:nvSpPr>
        <p:spPr>
          <a:xfrm>
            <a:off x="-1280160" y="5852160"/>
            <a:ext cx="2560320" cy="2560320"/>
          </a:xfrm>
          <a:prstGeom prst="ellipse">
            <a:avLst/>
          </a:prstGeom>
          <a:solidFill>
            <a:srgbClr val="63B3C8">
              <a:alpha val="4000"/>
            </a:srgbClr>
          </a:solidFill>
          <a:ln/>
        </p:spPr>
      </p:sp>
      <p:sp>
        <p:nvSpPr>
          <p:cNvPr id="4" name="Shape 2"/>
          <p:cNvSpPr/>
          <p:nvPr/>
        </p:nvSpPr>
        <p:spPr>
          <a:xfrm>
            <a:off x="10515600" y="5669280"/>
            <a:ext cx="1828800" cy="1828800"/>
          </a:xfrm>
          <a:prstGeom prst="ellipse">
            <a:avLst/>
          </a:prstGeom>
          <a:solidFill>
            <a:srgbClr val="1F6F8B">
              <a:alpha val="3000"/>
            </a:srgbClr>
          </a:solidFill>
          <a:ln/>
        </p:spPr>
      </p:sp>
      <p:sp>
        <p:nvSpPr>
          <p:cNvPr id="5" name="Text 3"/>
          <p:cNvSpPr/>
          <p:nvPr/>
        </p:nvSpPr>
        <p:spPr>
          <a:xfrm>
            <a:off x="640080" y="411480"/>
            <a:ext cx="7315200" cy="292608"/>
          </a:xfrm>
          <a:prstGeom prst="rect">
            <a:avLst/>
          </a:prstGeom>
          <a:noFill/>
          <a:ln/>
        </p:spPr>
        <p:txBody>
          <a:bodyPr wrap="square" rtlCol="0" anchor="ctr"/>
          <a:lstStyle/>
          <a:p>
            <a:pPr marL="0" indent="0">
              <a:buNone/>
            </a:pPr>
            <a:endParaRPr lang="en-US" sz="1100" dirty="0"/>
          </a:p>
        </p:txBody>
      </p:sp>
      <p:sp>
        <p:nvSpPr>
          <p:cNvPr id="6" name="Text 4"/>
          <p:cNvSpPr/>
          <p:nvPr/>
        </p:nvSpPr>
        <p:spPr>
          <a:xfrm>
            <a:off x="640080" y="713232"/>
            <a:ext cx="10972800" cy="822960"/>
          </a:xfrm>
          <a:prstGeom prst="rect">
            <a:avLst/>
          </a:prstGeom>
          <a:noFill/>
          <a:ln/>
        </p:spPr>
        <p:txBody>
          <a:bodyPr wrap="square" rtlCol="0" anchor="ctr"/>
          <a:lstStyle/>
          <a:p>
            <a:pPr marL="0" indent="0">
              <a:buNone/>
            </a:pPr>
            <a:endParaRPr lang="en-US" sz="3600" dirty="0"/>
          </a:p>
        </p:txBody>
      </p:sp>
      <p:sp>
        <p:nvSpPr>
          <p:cNvPr id="7" name="Shape 5"/>
          <p:cNvSpPr/>
          <p:nvPr/>
        </p:nvSpPr>
        <p:spPr>
          <a:xfrm>
            <a:off x="640080" y="1847088"/>
            <a:ext cx="10908792" cy="1325880"/>
          </a:xfrm>
          <a:prstGeom prst="roundRect">
            <a:avLst>
              <a:gd name="adj" fmla="val 12414"/>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8" name="Text 6"/>
          <p:cNvSpPr/>
          <p:nvPr/>
        </p:nvSpPr>
        <p:spPr>
          <a:xfrm>
            <a:off x="914400" y="2011680"/>
            <a:ext cx="10360152" cy="411480"/>
          </a:xfrm>
          <a:prstGeom prst="rect">
            <a:avLst/>
          </a:prstGeom>
          <a:noFill/>
          <a:ln/>
        </p:spPr>
        <p:txBody>
          <a:bodyPr wrap="square" rtlCol="0" anchor="ctr"/>
          <a:lstStyle/>
          <a:p>
            <a:pPr marL="0" indent="0">
              <a:buNone/>
            </a:pPr>
            <a:r>
              <a:rPr lang="en-US" sz="1500" b="1" dirty="0">
                <a:solidFill>
                  <a:srgbClr val="1F6F8B"/>
                </a:solidFill>
                <a:latin typeface="Calibri" pitchFamily="34" charset="0"/>
                <a:cs typeface="Calibri" pitchFamily="34" charset="-120"/>
              </a:rPr>
              <a:t>Dès 2010, prise de conscience de la nécessité d’une prise en charge précoce des enfants de l’ASE</a:t>
            </a:r>
            <a:endParaRPr lang="en-US" sz="1500" dirty="0"/>
          </a:p>
        </p:txBody>
      </p:sp>
      <p:sp>
        <p:nvSpPr>
          <p:cNvPr id="9" name="Text 7"/>
          <p:cNvSpPr/>
          <p:nvPr/>
        </p:nvSpPr>
        <p:spPr>
          <a:xfrm>
            <a:off x="914400" y="2423160"/>
            <a:ext cx="10360152" cy="685800"/>
          </a:xfrm>
          <a:prstGeom prst="rect">
            <a:avLst/>
          </a:prstGeom>
          <a:noFill/>
          <a:ln/>
        </p:spPr>
        <p:txBody>
          <a:bodyPr wrap="square" rtlCol="0" anchor="t"/>
          <a:lstStyle/>
          <a:p>
            <a:pPr marL="0" indent="0">
              <a:buNone/>
            </a:pPr>
            <a:r>
              <a:rPr lang="en-US" sz="1250" dirty="0"/>
              <a:t>Existence sur le territoire desservi par le CHE d’une population très importante d’enfants confiés à l’ASE</a:t>
            </a:r>
          </a:p>
          <a:p>
            <a:pPr marL="0" indent="0">
              <a:buNone/>
            </a:pPr>
            <a:r>
              <a:rPr lang="en-US" sz="1250" dirty="0"/>
              <a:t>Population d’enfants présentant des troubles complexes</a:t>
            </a:r>
          </a:p>
        </p:txBody>
      </p:sp>
      <p:sp>
        <p:nvSpPr>
          <p:cNvPr id="10" name="Shape 8"/>
          <p:cNvSpPr/>
          <p:nvPr/>
        </p:nvSpPr>
        <p:spPr>
          <a:xfrm>
            <a:off x="640080" y="3383280"/>
            <a:ext cx="10908792" cy="1325880"/>
          </a:xfrm>
          <a:prstGeom prst="roundRect">
            <a:avLst>
              <a:gd name="adj" fmla="val 12414"/>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txBody>
          <a:bodyPr/>
          <a:lstStyle/>
          <a:p>
            <a:endParaRPr lang="fr-FR" dirty="0"/>
          </a:p>
        </p:txBody>
      </p:sp>
      <p:sp>
        <p:nvSpPr>
          <p:cNvPr id="11" name="Text 9"/>
          <p:cNvSpPr/>
          <p:nvPr/>
        </p:nvSpPr>
        <p:spPr>
          <a:xfrm>
            <a:off x="914400" y="3520440"/>
            <a:ext cx="10360152" cy="411480"/>
          </a:xfrm>
          <a:prstGeom prst="rect">
            <a:avLst/>
          </a:prstGeom>
          <a:noFill/>
          <a:ln/>
        </p:spPr>
        <p:txBody>
          <a:bodyPr wrap="square" rtlCol="0" anchor="ctr"/>
          <a:lstStyle/>
          <a:p>
            <a:pPr marL="0" indent="0">
              <a:buNone/>
            </a:pPr>
            <a:r>
              <a:rPr lang="en-US" sz="1500" b="1" dirty="0">
                <a:solidFill>
                  <a:srgbClr val="1F6F8B"/>
                </a:solidFill>
                <a:latin typeface="Calibri" pitchFamily="34" charset="0"/>
                <a:cs typeface="Calibri" pitchFamily="34" charset="-120"/>
              </a:rPr>
              <a:t>2020 Ouverture de l’unité Saint Exupéry : unité d’hospitalisation à temps complet pour les 12-15 ans</a:t>
            </a:r>
            <a:endParaRPr lang="en-US" sz="1500" dirty="0"/>
          </a:p>
        </p:txBody>
      </p:sp>
      <p:sp>
        <p:nvSpPr>
          <p:cNvPr id="12" name="Text 10"/>
          <p:cNvSpPr/>
          <p:nvPr/>
        </p:nvSpPr>
        <p:spPr>
          <a:xfrm>
            <a:off x="914400" y="3931920"/>
            <a:ext cx="10360152" cy="685800"/>
          </a:xfrm>
          <a:prstGeom prst="rect">
            <a:avLst/>
          </a:prstGeom>
          <a:noFill/>
          <a:ln/>
        </p:spPr>
        <p:txBody>
          <a:bodyPr wrap="square" rtlCol="0" anchor="t"/>
          <a:lstStyle/>
          <a:p>
            <a:pPr marL="0" indent="0">
              <a:buNone/>
            </a:pPr>
            <a:r>
              <a:rPr lang="en-US" sz="1250" dirty="0">
                <a:solidFill>
                  <a:srgbClr val="334155"/>
                </a:solidFill>
                <a:latin typeface="Calibri" pitchFamily="34" charset="0"/>
                <a:ea typeface="Calibri" pitchFamily="34" charset="-122"/>
                <a:cs typeface="Calibri" pitchFamily="34" charset="-120"/>
              </a:rPr>
              <a:t>Nombre insuffisant de lits d’hospitalisation d’adolescents dans le département.</a:t>
            </a:r>
          </a:p>
          <a:p>
            <a:pPr marL="0" indent="0">
              <a:buNone/>
            </a:pPr>
            <a:r>
              <a:rPr lang="en-US" sz="1250" dirty="0">
                <a:solidFill>
                  <a:srgbClr val="334155"/>
                </a:solidFill>
                <a:latin typeface="Calibri" pitchFamily="34" charset="0"/>
                <a:ea typeface="Calibri" pitchFamily="34" charset="-122"/>
                <a:cs typeface="Calibri" pitchFamily="34" charset="-120"/>
              </a:rPr>
              <a:t>Sur les 8 lits de l’unité, 4 lits sont fléchés pour permettre la prise en charge d’adolescents de l’ASE présentant des troubles pédopsychiatriques sévères.</a:t>
            </a:r>
          </a:p>
          <a:p>
            <a:pPr marL="0" indent="0">
              <a:buNone/>
            </a:pPr>
            <a:r>
              <a:rPr lang="en-US" sz="1250" b="1" i="1" dirty="0">
                <a:solidFill>
                  <a:srgbClr val="334155"/>
                </a:solidFill>
                <a:latin typeface="Calibri" pitchFamily="34" charset="0"/>
                <a:ea typeface="Calibri" pitchFamily="34" charset="-122"/>
                <a:cs typeface="Calibri" pitchFamily="34" charset="-120"/>
              </a:rPr>
              <a:t>Après 18 mois de fonctionnement, constat sans appel : les prises en charge en CMP sont insuffisantes et bien trop tardives</a:t>
            </a:r>
          </a:p>
          <a:p>
            <a:pPr marL="0" indent="0">
              <a:buNone/>
            </a:pPr>
            <a:r>
              <a:rPr lang="en-US" sz="1250" b="1" i="1" dirty="0">
                <a:solidFill>
                  <a:srgbClr val="334155"/>
                </a:solidFill>
                <a:latin typeface="Calibri" pitchFamily="34" charset="0"/>
                <a:ea typeface="Calibri" pitchFamily="34" charset="-122"/>
                <a:cs typeface="Calibri" pitchFamily="34" charset="-120"/>
              </a:rPr>
              <a:t> </a:t>
            </a:r>
            <a:endParaRPr lang="en-US" sz="1250" b="1" i="1" dirty="0"/>
          </a:p>
        </p:txBody>
      </p:sp>
      <p:sp>
        <p:nvSpPr>
          <p:cNvPr id="13" name="Shape 11"/>
          <p:cNvSpPr/>
          <p:nvPr/>
        </p:nvSpPr>
        <p:spPr>
          <a:xfrm>
            <a:off x="640080" y="4892040"/>
            <a:ext cx="10908792" cy="1445698"/>
          </a:xfrm>
          <a:prstGeom prst="roundRect">
            <a:avLst>
              <a:gd name="adj" fmla="val 12414"/>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txBody>
          <a:bodyPr/>
          <a:lstStyle/>
          <a:p>
            <a:pPr marL="0" indent="0">
              <a:buNone/>
            </a:pPr>
            <a:r>
              <a:rPr lang="en-US" sz="1800" b="1" dirty="0">
                <a:solidFill>
                  <a:srgbClr val="1F6F8B"/>
                </a:solidFill>
                <a:latin typeface="Calibri" pitchFamily="34" charset="0"/>
                <a:ea typeface="Calibri" pitchFamily="34" charset="-122"/>
                <a:cs typeface="Calibri" pitchFamily="34" charset="-120"/>
              </a:rPr>
              <a:t>    </a:t>
            </a:r>
            <a:endParaRPr lang="en-US" sz="1800" dirty="0"/>
          </a:p>
          <a:p>
            <a:endParaRPr lang="fr-FR" dirty="0"/>
          </a:p>
        </p:txBody>
      </p:sp>
      <p:sp>
        <p:nvSpPr>
          <p:cNvPr id="14" name="Text 12"/>
          <p:cNvSpPr/>
          <p:nvPr/>
        </p:nvSpPr>
        <p:spPr>
          <a:xfrm>
            <a:off x="914400" y="5029200"/>
            <a:ext cx="10360152" cy="411480"/>
          </a:xfrm>
          <a:prstGeom prst="rect">
            <a:avLst/>
          </a:prstGeom>
          <a:noFill/>
          <a:ln/>
        </p:spPr>
        <p:txBody>
          <a:bodyPr wrap="square" rtlCol="0" anchor="ctr"/>
          <a:lstStyle/>
          <a:p>
            <a:pPr marL="0" indent="0">
              <a:buNone/>
            </a:pPr>
            <a:endParaRPr lang="en-US" sz="1500" dirty="0"/>
          </a:p>
        </p:txBody>
      </p:sp>
      <p:sp>
        <p:nvSpPr>
          <p:cNvPr id="17" name="Text 6">
            <a:extLst>
              <a:ext uri="{FF2B5EF4-FFF2-40B4-BE49-F238E27FC236}">
                <a16:creationId xmlns:a16="http://schemas.microsoft.com/office/drawing/2014/main" id="{17BB8256-E90B-C290-504B-861389E276C4}"/>
              </a:ext>
            </a:extLst>
          </p:cNvPr>
          <p:cNvSpPr/>
          <p:nvPr/>
        </p:nvSpPr>
        <p:spPr>
          <a:xfrm>
            <a:off x="946404" y="5052060"/>
            <a:ext cx="10360152" cy="411480"/>
          </a:xfrm>
          <a:prstGeom prst="rect">
            <a:avLst/>
          </a:prstGeom>
          <a:noFill/>
          <a:ln/>
        </p:spPr>
        <p:txBody>
          <a:bodyPr wrap="square" rtlCol="0" anchor="ctr"/>
          <a:lstStyle/>
          <a:p>
            <a:pPr marL="0" indent="0">
              <a:buNone/>
            </a:pPr>
            <a:r>
              <a:rPr lang="en-US" sz="1500" b="1" dirty="0">
                <a:solidFill>
                  <a:srgbClr val="1F6F8B"/>
                </a:solidFill>
                <a:latin typeface="Calibri" pitchFamily="34" charset="0"/>
                <a:ea typeface="Calibri" pitchFamily="34" charset="-122"/>
                <a:cs typeface="Calibri" pitchFamily="34" charset="-120"/>
              </a:rPr>
              <a:t>FIOP 2023</a:t>
            </a:r>
            <a:endParaRPr lang="en-US" sz="1500" dirty="0"/>
          </a:p>
        </p:txBody>
      </p:sp>
      <p:sp>
        <p:nvSpPr>
          <p:cNvPr id="18" name="Text 7">
            <a:extLst>
              <a:ext uri="{FF2B5EF4-FFF2-40B4-BE49-F238E27FC236}">
                <a16:creationId xmlns:a16="http://schemas.microsoft.com/office/drawing/2014/main" id="{2BE12D2F-9851-5BB5-9FB3-CE75DF8366EB}"/>
              </a:ext>
            </a:extLst>
          </p:cNvPr>
          <p:cNvSpPr/>
          <p:nvPr/>
        </p:nvSpPr>
        <p:spPr>
          <a:xfrm>
            <a:off x="914400" y="5453292"/>
            <a:ext cx="10360152" cy="685800"/>
          </a:xfrm>
          <a:prstGeom prst="rect">
            <a:avLst/>
          </a:prstGeom>
          <a:noFill/>
          <a:ln/>
        </p:spPr>
        <p:txBody>
          <a:bodyPr wrap="square" rtlCol="0" anchor="t"/>
          <a:lstStyle/>
          <a:p>
            <a:pPr marL="0" indent="0">
              <a:buNone/>
            </a:pPr>
            <a:r>
              <a:rPr lang="en-US" sz="1250" dirty="0">
                <a:solidFill>
                  <a:srgbClr val="334155"/>
                </a:solidFill>
                <a:latin typeface="Calibri" pitchFamily="34" charset="0"/>
                <a:ea typeface="Calibri" pitchFamily="34" charset="-122"/>
                <a:cs typeface="Calibri" pitchFamily="34" charset="-120"/>
              </a:rPr>
              <a:t>Le CHE a répondu à l’appel à projet FIOP 2023.</a:t>
            </a:r>
          </a:p>
          <a:p>
            <a:pPr marL="0" indent="0">
              <a:buNone/>
            </a:pPr>
            <a:r>
              <a:rPr lang="en-US" sz="1250" dirty="0">
                <a:solidFill>
                  <a:srgbClr val="334155"/>
                </a:solidFill>
                <a:latin typeface="Calibri" pitchFamily="34" charset="0"/>
                <a:ea typeface="Calibri" pitchFamily="34" charset="-122"/>
                <a:cs typeface="Calibri" pitchFamily="34" charset="-120"/>
              </a:rPr>
              <a:t>Le dispositif a été financé pour 3 ans dans le cadre du Fonds d'innovation organisationnelle en psychiatrie de l'ARS Grand Est, avec un ancrage principal dans l'orientation 3 relative aux publics spécifiques suivis par l'ASE. Evaluation d’AStéroïdE par la DGOS prévue en octobre 2026.</a:t>
            </a:r>
            <a:endParaRPr lang="en-US" sz="1250" dirty="0"/>
          </a:p>
        </p:txBody>
      </p:sp>
      <p:sp>
        <p:nvSpPr>
          <p:cNvPr id="20" name="ZoneTexte 19">
            <a:extLst>
              <a:ext uri="{FF2B5EF4-FFF2-40B4-BE49-F238E27FC236}">
                <a16:creationId xmlns:a16="http://schemas.microsoft.com/office/drawing/2014/main" id="{CCD894E5-6259-DAAD-8D3F-5189F8A61928}"/>
              </a:ext>
            </a:extLst>
          </p:cNvPr>
          <p:cNvSpPr txBox="1"/>
          <p:nvPr/>
        </p:nvSpPr>
        <p:spPr>
          <a:xfrm>
            <a:off x="579120" y="864108"/>
            <a:ext cx="7173759" cy="1200329"/>
          </a:xfrm>
          <a:prstGeom prst="rect">
            <a:avLst/>
          </a:prstGeom>
          <a:noFill/>
        </p:spPr>
        <p:txBody>
          <a:bodyPr wrap="none" rtlCol="0">
            <a:spAutoFit/>
          </a:bodyPr>
          <a:lstStyle/>
          <a:p>
            <a:r>
              <a:rPr lang="en-US" sz="3600" dirty="0">
                <a:solidFill>
                  <a:srgbClr val="1F6F8B"/>
                </a:solidFill>
                <a:latin typeface="Georgia" pitchFamily="34" charset="0"/>
              </a:rPr>
              <a:t>La naissance du projet AStéroïdE</a:t>
            </a:r>
            <a:endParaRPr lang="en-US" sz="3600" dirty="0"/>
          </a:p>
          <a:p>
            <a:endParaRPr lang="fr-FR"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BFD"/>
        </a:solidFill>
        <a:effectLst/>
      </p:bgPr>
    </p:bg>
    <p:spTree>
      <p:nvGrpSpPr>
        <p:cNvPr id="1" name=""/>
        <p:cNvGrpSpPr/>
        <p:nvPr/>
      </p:nvGrpSpPr>
      <p:grpSpPr>
        <a:xfrm>
          <a:off x="0" y="0"/>
          <a:ext cx="0" cy="0"/>
          <a:chOff x="0" y="0"/>
          <a:chExt cx="0" cy="0"/>
        </a:xfrm>
      </p:grpSpPr>
      <p:sp>
        <p:nvSpPr>
          <p:cNvPr id="2" name="Shape 0"/>
          <p:cNvSpPr/>
          <p:nvPr/>
        </p:nvSpPr>
        <p:spPr>
          <a:xfrm>
            <a:off x="10424160" y="-1371600"/>
            <a:ext cx="2926080" cy="2926080"/>
          </a:xfrm>
          <a:prstGeom prst="ellipse">
            <a:avLst/>
          </a:prstGeom>
          <a:solidFill>
            <a:srgbClr val="1F6F8B">
              <a:alpha val="4000"/>
            </a:srgbClr>
          </a:solidFill>
          <a:ln/>
        </p:spPr>
      </p:sp>
      <p:sp>
        <p:nvSpPr>
          <p:cNvPr id="3" name="Shape 1"/>
          <p:cNvSpPr/>
          <p:nvPr/>
        </p:nvSpPr>
        <p:spPr>
          <a:xfrm>
            <a:off x="-1280160" y="5852160"/>
            <a:ext cx="2560320" cy="2560320"/>
          </a:xfrm>
          <a:prstGeom prst="ellipse">
            <a:avLst/>
          </a:prstGeom>
          <a:solidFill>
            <a:srgbClr val="9CCF7A">
              <a:alpha val="4000"/>
            </a:srgbClr>
          </a:solidFill>
          <a:ln/>
        </p:spPr>
      </p:sp>
      <p:sp>
        <p:nvSpPr>
          <p:cNvPr id="4" name="Shape 2"/>
          <p:cNvSpPr/>
          <p:nvPr/>
        </p:nvSpPr>
        <p:spPr>
          <a:xfrm>
            <a:off x="10515600" y="5669280"/>
            <a:ext cx="1828800" cy="1828800"/>
          </a:xfrm>
          <a:prstGeom prst="ellipse">
            <a:avLst/>
          </a:prstGeom>
          <a:solidFill>
            <a:srgbClr val="63B3C8">
              <a:alpha val="3000"/>
            </a:srgbClr>
          </a:solidFill>
          <a:ln/>
        </p:spPr>
      </p:sp>
      <p:sp>
        <p:nvSpPr>
          <p:cNvPr id="5" name="Text 3"/>
          <p:cNvSpPr/>
          <p:nvPr/>
        </p:nvSpPr>
        <p:spPr>
          <a:xfrm>
            <a:off x="640080" y="411480"/>
            <a:ext cx="7315200" cy="292608"/>
          </a:xfrm>
          <a:prstGeom prst="rect">
            <a:avLst/>
          </a:prstGeom>
          <a:noFill/>
          <a:ln/>
        </p:spPr>
        <p:txBody>
          <a:bodyPr wrap="square" rtlCol="0" anchor="ctr"/>
          <a:lstStyle/>
          <a:p>
            <a:pPr marL="0" indent="0">
              <a:buNone/>
            </a:pPr>
            <a:endParaRPr lang="en-US" sz="1100" dirty="0"/>
          </a:p>
        </p:txBody>
      </p:sp>
      <p:sp>
        <p:nvSpPr>
          <p:cNvPr id="6" name="Text 4"/>
          <p:cNvSpPr/>
          <p:nvPr/>
        </p:nvSpPr>
        <p:spPr>
          <a:xfrm>
            <a:off x="640080" y="329920"/>
            <a:ext cx="10972800" cy="822960"/>
          </a:xfrm>
          <a:prstGeom prst="rect">
            <a:avLst/>
          </a:prstGeom>
          <a:noFill/>
          <a:ln/>
        </p:spPr>
        <p:txBody>
          <a:bodyPr wrap="square" rtlCol="0" anchor="ctr"/>
          <a:lstStyle/>
          <a:p>
            <a:pPr marL="0" indent="0">
              <a:buNone/>
            </a:pPr>
            <a:r>
              <a:rPr lang="en-US" sz="3600" dirty="0">
                <a:solidFill>
                  <a:srgbClr val="1F6F8B"/>
                </a:solidFill>
                <a:latin typeface="Georgia" pitchFamily="34" charset="0"/>
                <a:ea typeface="Georgia" pitchFamily="34" charset="-122"/>
                <a:cs typeface="Georgia" pitchFamily="34" charset="-120"/>
              </a:rPr>
              <a:t>Pourquoi un dispositif spécifique ?</a:t>
            </a:r>
            <a:endParaRPr lang="en-US" sz="3600" dirty="0"/>
          </a:p>
        </p:txBody>
      </p:sp>
      <p:sp>
        <p:nvSpPr>
          <p:cNvPr id="7" name="Shape 5"/>
          <p:cNvSpPr/>
          <p:nvPr/>
        </p:nvSpPr>
        <p:spPr>
          <a:xfrm>
            <a:off x="655320" y="1197602"/>
            <a:ext cx="5440680" cy="4091940"/>
          </a:xfrm>
          <a:prstGeom prst="roundRect">
            <a:avLst>
              <a:gd name="adj" fmla="val 3711"/>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8" name="Text 6"/>
          <p:cNvSpPr/>
          <p:nvPr/>
        </p:nvSpPr>
        <p:spPr>
          <a:xfrm>
            <a:off x="919918" y="1444016"/>
            <a:ext cx="4892040" cy="457200"/>
          </a:xfrm>
          <a:prstGeom prst="rect">
            <a:avLst/>
          </a:prstGeom>
          <a:noFill/>
          <a:ln/>
        </p:spPr>
        <p:txBody>
          <a:bodyPr wrap="square" rtlCol="0" anchor="ctr"/>
          <a:lstStyle/>
          <a:p>
            <a:pPr marL="0" indent="0">
              <a:buNone/>
            </a:pPr>
            <a:r>
              <a:rPr lang="en-US" sz="1600" b="1" dirty="0">
                <a:solidFill>
                  <a:srgbClr val="1F6F8B"/>
                </a:solidFill>
                <a:latin typeface="Calibri" pitchFamily="34" charset="0"/>
                <a:ea typeface="Calibri" pitchFamily="34" charset="-122"/>
                <a:cs typeface="Calibri" pitchFamily="34" charset="-120"/>
              </a:rPr>
              <a:t>Une population aux histoires de vie difficiles</a:t>
            </a:r>
            <a:endParaRPr lang="en-US" sz="1600" dirty="0"/>
          </a:p>
        </p:txBody>
      </p:sp>
      <p:sp>
        <p:nvSpPr>
          <p:cNvPr id="9" name="Text 7"/>
          <p:cNvSpPr/>
          <p:nvPr/>
        </p:nvSpPr>
        <p:spPr>
          <a:xfrm>
            <a:off x="919918" y="2050411"/>
            <a:ext cx="4892040" cy="3429000"/>
          </a:xfrm>
          <a:prstGeom prst="rect">
            <a:avLst/>
          </a:prstGeom>
          <a:noFill/>
          <a:ln/>
        </p:spPr>
        <p:txBody>
          <a:bodyPr wrap="square" rtlCol="0" anchor="t"/>
          <a:lstStyle/>
          <a:p>
            <a:pPr marL="0" indent="0">
              <a:spcAft>
                <a:spcPts val="800"/>
              </a:spcAft>
              <a:buNone/>
            </a:pPr>
            <a:r>
              <a:rPr lang="en-US" sz="1350" dirty="0">
                <a:solidFill>
                  <a:srgbClr val="334155"/>
                </a:solidFill>
                <a:latin typeface="Calibri" pitchFamily="34" charset="0"/>
                <a:ea typeface="Calibri" pitchFamily="34" charset="-122"/>
                <a:cs typeface="Calibri" pitchFamily="34" charset="-120"/>
              </a:rPr>
              <a:t>Les enfants confiés à l'ASE ont souvent des histoires marquées par des troubles massifs de l'attachement, des ruptures répétées de liens et des traumatismes psychiques précoces, avec un retentissement majeur sur le développement ultérieur.</a:t>
            </a:r>
            <a:endParaRPr lang="en-US" sz="1350" dirty="0"/>
          </a:p>
          <a:p>
            <a:pPr marL="0" indent="0">
              <a:spcAft>
                <a:spcPts val="800"/>
              </a:spcAft>
              <a:buNone/>
            </a:pPr>
            <a:endParaRPr lang="en-US" sz="1350" dirty="0"/>
          </a:p>
          <a:p>
            <a:pPr marL="0" indent="0">
              <a:spcAft>
                <a:spcPts val="800"/>
              </a:spcAft>
              <a:buNone/>
            </a:pPr>
            <a:r>
              <a:rPr lang="en-US" sz="1350" dirty="0">
                <a:solidFill>
                  <a:srgbClr val="334155"/>
                </a:solidFill>
                <a:latin typeface="Calibri" pitchFamily="34" charset="0"/>
                <a:ea typeface="Calibri" pitchFamily="34" charset="-122"/>
                <a:cs typeface="Calibri" pitchFamily="34" charset="-120"/>
              </a:rPr>
              <a:t>Ces tableaux s'expriment de façon hétérogène : troubles du comportement, troubles neurodéveloppementaux, difficultés d'apprentissage, manifestations post-traumatiques et troubles psychiatriques plus sévères à l'adolescence.</a:t>
            </a:r>
            <a:endParaRPr lang="en-US" sz="1350" dirty="0"/>
          </a:p>
        </p:txBody>
      </p:sp>
      <p:sp>
        <p:nvSpPr>
          <p:cNvPr id="10" name="Shape 8"/>
          <p:cNvSpPr/>
          <p:nvPr/>
        </p:nvSpPr>
        <p:spPr>
          <a:xfrm>
            <a:off x="6217920" y="1197602"/>
            <a:ext cx="5440680" cy="4077278"/>
          </a:xfrm>
          <a:prstGeom prst="roundRect">
            <a:avLst>
              <a:gd name="adj" fmla="val 3711"/>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1" name="Text 9"/>
          <p:cNvSpPr/>
          <p:nvPr/>
        </p:nvSpPr>
        <p:spPr>
          <a:xfrm>
            <a:off x="6537960" y="1444016"/>
            <a:ext cx="4892040" cy="457200"/>
          </a:xfrm>
          <a:prstGeom prst="rect">
            <a:avLst/>
          </a:prstGeom>
          <a:noFill/>
          <a:ln/>
        </p:spPr>
        <p:txBody>
          <a:bodyPr wrap="square" rtlCol="0" anchor="ctr"/>
          <a:lstStyle/>
          <a:p>
            <a:pPr marL="0" indent="0">
              <a:buNone/>
            </a:pPr>
            <a:r>
              <a:rPr lang="en-US" sz="1600" b="1" dirty="0">
                <a:solidFill>
                  <a:srgbClr val="1F6F8B"/>
                </a:solidFill>
                <a:latin typeface="Calibri" pitchFamily="34" charset="0"/>
                <a:ea typeface="Calibri" pitchFamily="34" charset="-122"/>
                <a:cs typeface="Calibri" pitchFamily="34" charset="-120"/>
              </a:rPr>
              <a:t>Une pédopsychiatrie de secteur sous tension</a:t>
            </a:r>
            <a:endParaRPr lang="en-US" sz="1600" dirty="0"/>
          </a:p>
        </p:txBody>
      </p:sp>
      <p:sp>
        <p:nvSpPr>
          <p:cNvPr id="12" name="Text 10"/>
          <p:cNvSpPr/>
          <p:nvPr/>
        </p:nvSpPr>
        <p:spPr>
          <a:xfrm>
            <a:off x="6537960" y="2050830"/>
            <a:ext cx="4892040" cy="2509923"/>
          </a:xfrm>
          <a:prstGeom prst="rect">
            <a:avLst/>
          </a:prstGeom>
          <a:noFill/>
          <a:ln/>
        </p:spPr>
        <p:txBody>
          <a:bodyPr wrap="square" rtlCol="0" anchor="t"/>
          <a:lstStyle/>
          <a:p>
            <a:pPr marL="0" indent="0">
              <a:spcAft>
                <a:spcPts val="600"/>
              </a:spcAft>
              <a:buNone/>
            </a:pPr>
            <a:r>
              <a:rPr lang="en-US" sz="1300" dirty="0">
                <a:solidFill>
                  <a:srgbClr val="334155"/>
                </a:solidFill>
                <a:latin typeface="Calibri" pitchFamily="34" charset="0"/>
                <a:ea typeface="Calibri" pitchFamily="34" charset="-122"/>
                <a:cs typeface="Calibri" pitchFamily="34" charset="-120"/>
              </a:rPr>
              <a:t>La pédopsychiatrie de secteur, déjà fortement mise en tension par l'augmentation générale des demandes, se trouve en grande difficulté pour répondre aux situations complexes relevant de la protection de l'enfance.</a:t>
            </a:r>
            <a:endParaRPr lang="en-US" sz="1300" dirty="0"/>
          </a:p>
          <a:p>
            <a:pPr marL="0" indent="0">
              <a:spcAft>
                <a:spcPts val="600"/>
              </a:spcAft>
              <a:buNone/>
            </a:pPr>
            <a:endParaRPr lang="en-US" sz="1300" dirty="0"/>
          </a:p>
          <a:p>
            <a:pPr marL="0" indent="0">
              <a:spcAft>
                <a:spcPts val="600"/>
              </a:spcAft>
              <a:buNone/>
            </a:pPr>
            <a:r>
              <a:rPr lang="en-US" sz="1300" dirty="0">
                <a:solidFill>
                  <a:srgbClr val="334155"/>
                </a:solidFill>
                <a:latin typeface="Calibri" pitchFamily="34" charset="0"/>
                <a:ea typeface="Calibri" pitchFamily="34" charset="-122"/>
                <a:cs typeface="Calibri" pitchFamily="34" charset="-120"/>
              </a:rPr>
              <a:t>L'offre pédopsychiatrique ordinaire reste très insuffisante : elle ne permet pas, le plus souvent, une évaluation globale du parcours, une coordination soutenue avec l'environnement éducatif, ni une réponse suffisamment rapide en période de crise.</a:t>
            </a:r>
            <a:endParaRPr lang="en-US" sz="1300" dirty="0"/>
          </a:p>
          <a:p>
            <a:pPr marL="0" indent="0">
              <a:spcAft>
                <a:spcPts val="600"/>
              </a:spcAft>
              <a:buNone/>
            </a:pPr>
            <a:endParaRPr lang="en-US" sz="1300" dirty="0"/>
          </a:p>
        </p:txBody>
      </p:sp>
      <p:sp>
        <p:nvSpPr>
          <p:cNvPr id="13" name="Shape 5">
            <a:extLst>
              <a:ext uri="{FF2B5EF4-FFF2-40B4-BE49-F238E27FC236}">
                <a16:creationId xmlns:a16="http://schemas.microsoft.com/office/drawing/2014/main" id="{30E7E548-B011-BD71-D5E0-EA0BDCBBB006}"/>
              </a:ext>
            </a:extLst>
          </p:cNvPr>
          <p:cNvSpPr/>
          <p:nvPr/>
        </p:nvSpPr>
        <p:spPr>
          <a:xfrm>
            <a:off x="655320" y="5535956"/>
            <a:ext cx="10972800" cy="1166596"/>
          </a:xfrm>
          <a:prstGeom prst="roundRect">
            <a:avLst>
              <a:gd name="adj" fmla="val 3711"/>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txBody>
          <a:bodyPr/>
          <a:lstStyle/>
          <a:p>
            <a:endParaRPr lang="fr-FR" dirty="0"/>
          </a:p>
        </p:txBody>
      </p:sp>
      <p:sp>
        <p:nvSpPr>
          <p:cNvPr id="14" name="Text 7">
            <a:extLst>
              <a:ext uri="{FF2B5EF4-FFF2-40B4-BE49-F238E27FC236}">
                <a16:creationId xmlns:a16="http://schemas.microsoft.com/office/drawing/2014/main" id="{FB7AA39D-B498-2026-4DE0-03792389762E}"/>
              </a:ext>
            </a:extLst>
          </p:cNvPr>
          <p:cNvSpPr/>
          <p:nvPr/>
        </p:nvSpPr>
        <p:spPr>
          <a:xfrm>
            <a:off x="919918" y="5607796"/>
            <a:ext cx="10510082" cy="992700"/>
          </a:xfrm>
          <a:prstGeom prst="rect">
            <a:avLst/>
          </a:prstGeom>
          <a:noFill/>
          <a:ln/>
        </p:spPr>
        <p:txBody>
          <a:bodyPr wrap="square" rtlCol="0" anchor="t"/>
          <a:lstStyle/>
          <a:p>
            <a:pPr marL="0" indent="0">
              <a:spcAft>
                <a:spcPts val="600"/>
              </a:spcAft>
              <a:buNone/>
            </a:pPr>
            <a:r>
              <a:rPr lang="en-US" sz="1350" i="1" dirty="0">
                <a:solidFill>
                  <a:srgbClr val="334155"/>
                </a:solidFill>
                <a:latin typeface="Calibri" pitchFamily="34" charset="0"/>
                <a:ea typeface="Calibri" pitchFamily="34" charset="-122"/>
                <a:cs typeface="Calibri" pitchFamily="34" charset="-120"/>
              </a:rPr>
              <a:t>Le nombre d’enfants confiés, le nombre de situations complexes et la gravité des troubles de ces enfants augmentent, mettant en grande difficulté les professionnels du social et du medico-social.</a:t>
            </a:r>
          </a:p>
          <a:p>
            <a:pPr marL="0" indent="0">
              <a:spcAft>
                <a:spcPts val="600"/>
              </a:spcAft>
              <a:buNone/>
            </a:pPr>
            <a:r>
              <a:rPr lang="en-US" sz="1350" i="1" dirty="0">
                <a:solidFill>
                  <a:srgbClr val="334155"/>
                </a:solidFill>
                <a:latin typeface="Calibri" pitchFamily="34" charset="0"/>
                <a:ea typeface="Calibri" pitchFamily="34" charset="-122"/>
                <a:cs typeface="Calibri" pitchFamily="34" charset="-120"/>
              </a:rPr>
              <a:t>L’absence de soins pédopsychiatriques constitue une vraie perte de chance pour ces enfants.</a:t>
            </a:r>
          </a:p>
          <a:p>
            <a:pPr marL="0" indent="0">
              <a:spcAft>
                <a:spcPts val="600"/>
              </a:spcAft>
              <a:buNone/>
            </a:pPr>
            <a:r>
              <a:rPr lang="en-US" sz="1350" i="1" dirty="0">
                <a:solidFill>
                  <a:srgbClr val="334155"/>
                </a:solidFill>
                <a:latin typeface="Calibri" pitchFamily="34" charset="0"/>
                <a:ea typeface="Calibri" pitchFamily="34" charset="-122"/>
                <a:cs typeface="Calibri" pitchFamily="34" charset="-120"/>
              </a:rPr>
              <a:t>Le projet AStéroïdE a pour objectif de passer d'une logique de réponse ponctuelle à une logique de filière dédiée, prioritaire et coordonnée.</a:t>
            </a:r>
            <a:endParaRPr lang="en-US" sz="1350" i="1" dirty="0"/>
          </a:p>
        </p:txBody>
      </p:sp>
      <p:sp>
        <p:nvSpPr>
          <p:cNvPr id="15" name="Shape 11">
            <a:extLst>
              <a:ext uri="{FF2B5EF4-FFF2-40B4-BE49-F238E27FC236}">
                <a16:creationId xmlns:a16="http://schemas.microsoft.com/office/drawing/2014/main" id="{687B3BDF-60EF-43F2-6A62-8D58CBFBBC2A}"/>
              </a:ext>
            </a:extLst>
          </p:cNvPr>
          <p:cNvSpPr/>
          <p:nvPr/>
        </p:nvSpPr>
        <p:spPr>
          <a:xfrm>
            <a:off x="844656" y="5672809"/>
            <a:ext cx="54864" cy="1005840"/>
          </a:xfrm>
          <a:prstGeom prst="rect">
            <a:avLst/>
          </a:prstGeom>
          <a:solidFill>
            <a:srgbClr val="63B3C8"/>
          </a:solidFill>
          <a:ln/>
        </p:spPr>
      </p:sp>
    </p:spTree>
    <p:extLst>
      <p:ext uri="{BB962C8B-B14F-4D97-AF65-F5344CB8AC3E}">
        <p14:creationId xmlns:p14="http://schemas.microsoft.com/office/powerpoint/2010/main" val="114609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7FBFD"/>
        </a:solidFill>
        <a:effectLst/>
      </p:bgPr>
    </p:bg>
    <p:spTree>
      <p:nvGrpSpPr>
        <p:cNvPr id="1" name=""/>
        <p:cNvGrpSpPr/>
        <p:nvPr/>
      </p:nvGrpSpPr>
      <p:grpSpPr>
        <a:xfrm>
          <a:off x="0" y="0"/>
          <a:ext cx="0" cy="0"/>
          <a:chOff x="0" y="0"/>
          <a:chExt cx="0" cy="0"/>
        </a:xfrm>
      </p:grpSpPr>
      <p:sp>
        <p:nvSpPr>
          <p:cNvPr id="28" name="Shape 9">
            <a:extLst>
              <a:ext uri="{FF2B5EF4-FFF2-40B4-BE49-F238E27FC236}">
                <a16:creationId xmlns:a16="http://schemas.microsoft.com/office/drawing/2014/main" id="{4117AFEC-68A6-2BFD-8367-070B14F83129}"/>
              </a:ext>
            </a:extLst>
          </p:cNvPr>
          <p:cNvSpPr/>
          <p:nvPr/>
        </p:nvSpPr>
        <p:spPr>
          <a:xfrm>
            <a:off x="9196020" y="3999668"/>
            <a:ext cx="2598282" cy="2564880"/>
          </a:xfrm>
          <a:prstGeom prst="roundRect">
            <a:avLst>
              <a:gd name="adj" fmla="val 7200"/>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2" name="Shape 0"/>
          <p:cNvSpPr/>
          <p:nvPr/>
        </p:nvSpPr>
        <p:spPr>
          <a:xfrm>
            <a:off x="10424160" y="-1371600"/>
            <a:ext cx="2926080" cy="2926080"/>
          </a:xfrm>
          <a:prstGeom prst="ellipse">
            <a:avLst/>
          </a:prstGeom>
          <a:solidFill>
            <a:srgbClr val="63B3C8">
              <a:alpha val="4000"/>
            </a:srgbClr>
          </a:solidFill>
          <a:ln/>
        </p:spPr>
      </p:sp>
      <p:sp>
        <p:nvSpPr>
          <p:cNvPr id="3" name="Shape 1"/>
          <p:cNvSpPr/>
          <p:nvPr/>
        </p:nvSpPr>
        <p:spPr>
          <a:xfrm>
            <a:off x="-1280160" y="5852160"/>
            <a:ext cx="2560320" cy="2560320"/>
          </a:xfrm>
          <a:prstGeom prst="ellipse">
            <a:avLst/>
          </a:prstGeom>
          <a:solidFill>
            <a:srgbClr val="9CCF7A">
              <a:alpha val="4000"/>
            </a:srgbClr>
          </a:solidFill>
          <a:ln/>
        </p:spPr>
      </p:sp>
      <p:sp>
        <p:nvSpPr>
          <p:cNvPr id="4" name="Shape 2"/>
          <p:cNvSpPr/>
          <p:nvPr/>
        </p:nvSpPr>
        <p:spPr>
          <a:xfrm>
            <a:off x="10515600" y="5669280"/>
            <a:ext cx="1828800" cy="1828800"/>
          </a:xfrm>
          <a:prstGeom prst="ellipse">
            <a:avLst/>
          </a:prstGeom>
          <a:solidFill>
            <a:srgbClr val="1F6F8B">
              <a:alpha val="3000"/>
            </a:srgbClr>
          </a:solidFill>
          <a:ln/>
        </p:spPr>
      </p:sp>
      <p:sp>
        <p:nvSpPr>
          <p:cNvPr id="5" name="Text 3"/>
          <p:cNvSpPr/>
          <p:nvPr/>
        </p:nvSpPr>
        <p:spPr>
          <a:xfrm>
            <a:off x="640080" y="411480"/>
            <a:ext cx="7315200" cy="292608"/>
          </a:xfrm>
          <a:prstGeom prst="rect">
            <a:avLst/>
          </a:prstGeom>
          <a:noFill/>
          <a:ln/>
        </p:spPr>
        <p:txBody>
          <a:bodyPr wrap="square" rtlCol="0" anchor="ctr"/>
          <a:lstStyle/>
          <a:p>
            <a:pPr marL="0" indent="0">
              <a:buNone/>
            </a:pPr>
            <a:endParaRPr lang="en-US" sz="1100" dirty="0"/>
          </a:p>
        </p:txBody>
      </p:sp>
      <p:sp>
        <p:nvSpPr>
          <p:cNvPr id="6" name="Text 4"/>
          <p:cNvSpPr/>
          <p:nvPr/>
        </p:nvSpPr>
        <p:spPr>
          <a:xfrm>
            <a:off x="640080" y="713232"/>
            <a:ext cx="10972800" cy="822960"/>
          </a:xfrm>
          <a:prstGeom prst="rect">
            <a:avLst/>
          </a:prstGeom>
          <a:noFill/>
          <a:ln/>
        </p:spPr>
        <p:txBody>
          <a:bodyPr wrap="square" rtlCol="0" anchor="ctr"/>
          <a:lstStyle/>
          <a:p>
            <a:pPr marL="0" indent="0">
              <a:buNone/>
            </a:pPr>
            <a:r>
              <a:rPr lang="en-US" sz="3600" dirty="0">
                <a:solidFill>
                  <a:srgbClr val="1F6F8B"/>
                </a:solidFill>
                <a:latin typeface="Georgia" pitchFamily="34" charset="0"/>
                <a:ea typeface="Georgia" pitchFamily="34" charset="-122"/>
                <a:cs typeface="Georgia" pitchFamily="34" charset="-120"/>
              </a:rPr>
              <a:t>Un besoin territorial objectivable</a:t>
            </a:r>
            <a:endParaRPr lang="en-US" sz="3600" dirty="0"/>
          </a:p>
        </p:txBody>
      </p:sp>
      <p:sp>
        <p:nvSpPr>
          <p:cNvPr id="7" name="Shape 5"/>
          <p:cNvSpPr/>
          <p:nvPr/>
        </p:nvSpPr>
        <p:spPr>
          <a:xfrm>
            <a:off x="640080" y="1874520"/>
            <a:ext cx="2697480" cy="1828800"/>
          </a:xfrm>
          <a:prstGeom prst="roundRect">
            <a:avLst>
              <a:gd name="adj" fmla="val 9000"/>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8" name="Text 6"/>
          <p:cNvSpPr/>
          <p:nvPr/>
        </p:nvSpPr>
        <p:spPr>
          <a:xfrm>
            <a:off x="640080" y="2057400"/>
            <a:ext cx="2697480" cy="685800"/>
          </a:xfrm>
          <a:prstGeom prst="rect">
            <a:avLst/>
          </a:prstGeom>
          <a:noFill/>
          <a:ln/>
        </p:spPr>
        <p:txBody>
          <a:bodyPr wrap="square" rtlCol="0" anchor="ctr"/>
          <a:lstStyle/>
          <a:p>
            <a:pPr marL="0" indent="0" algn="ctr">
              <a:buNone/>
            </a:pPr>
            <a:r>
              <a:rPr lang="en-US" sz="3200" b="1" dirty="0">
                <a:solidFill>
                  <a:srgbClr val="1F6F8B"/>
                </a:solidFill>
                <a:latin typeface="Calibri" pitchFamily="34" charset="0"/>
                <a:ea typeface="Calibri" pitchFamily="34" charset="-122"/>
                <a:cs typeface="Calibri" pitchFamily="34" charset="-120"/>
              </a:rPr>
              <a:t>416 184</a:t>
            </a:r>
            <a:endParaRPr lang="en-US" sz="3200" dirty="0"/>
          </a:p>
        </p:txBody>
      </p:sp>
      <p:sp>
        <p:nvSpPr>
          <p:cNvPr id="9" name="Text 7"/>
          <p:cNvSpPr/>
          <p:nvPr/>
        </p:nvSpPr>
        <p:spPr>
          <a:xfrm>
            <a:off x="640080" y="2743200"/>
            <a:ext cx="2697480" cy="274320"/>
          </a:xfrm>
          <a:prstGeom prst="rect">
            <a:avLst/>
          </a:prstGeom>
          <a:noFill/>
          <a:ln/>
        </p:spPr>
        <p:txBody>
          <a:bodyPr wrap="square" rtlCol="0" anchor="ctr"/>
          <a:lstStyle/>
          <a:p>
            <a:pPr marL="0" indent="0" algn="ctr">
              <a:buNone/>
            </a:pPr>
            <a:r>
              <a:rPr lang="en-US" sz="1100" i="1" dirty="0">
                <a:solidFill>
                  <a:srgbClr val="63B3C8"/>
                </a:solidFill>
                <a:latin typeface="Calibri" pitchFamily="34" charset="0"/>
                <a:ea typeface="Calibri" pitchFamily="34" charset="-122"/>
                <a:cs typeface="Calibri" pitchFamily="34" charset="-120"/>
              </a:rPr>
              <a:t>dont 86 000 mineurs</a:t>
            </a:r>
            <a:endParaRPr lang="en-US" sz="1100" dirty="0"/>
          </a:p>
        </p:txBody>
      </p:sp>
      <p:sp>
        <p:nvSpPr>
          <p:cNvPr id="10" name="Text 8"/>
          <p:cNvSpPr/>
          <p:nvPr/>
        </p:nvSpPr>
        <p:spPr>
          <a:xfrm>
            <a:off x="822960" y="3063240"/>
            <a:ext cx="2331720" cy="594360"/>
          </a:xfrm>
          <a:prstGeom prst="rect">
            <a:avLst/>
          </a:prstGeom>
          <a:noFill/>
          <a:ln/>
        </p:spPr>
        <p:txBody>
          <a:bodyPr wrap="square" rtlCol="0" anchor="t"/>
          <a:lstStyle/>
          <a:p>
            <a:pPr marL="0" indent="0" algn="ctr">
              <a:buNone/>
            </a:pPr>
            <a:r>
              <a:rPr lang="en-US" sz="1100" dirty="0">
                <a:solidFill>
                  <a:srgbClr val="64748B"/>
                </a:solidFill>
                <a:latin typeface="Calibri" pitchFamily="34" charset="0"/>
                <a:ea typeface="Calibri" pitchFamily="34" charset="-122"/>
                <a:cs typeface="Calibri" pitchFamily="34" charset="-120"/>
              </a:rPr>
              <a:t>habitants couverts par le PPEA</a:t>
            </a:r>
            <a:endParaRPr lang="en-US" sz="1100" dirty="0"/>
          </a:p>
        </p:txBody>
      </p:sp>
      <p:sp>
        <p:nvSpPr>
          <p:cNvPr id="11" name="Shape 9"/>
          <p:cNvSpPr/>
          <p:nvPr/>
        </p:nvSpPr>
        <p:spPr>
          <a:xfrm>
            <a:off x="3456432" y="1874520"/>
            <a:ext cx="2697480" cy="1828800"/>
          </a:xfrm>
          <a:prstGeom prst="roundRect">
            <a:avLst>
              <a:gd name="adj" fmla="val 9000"/>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2" name="Text 10"/>
          <p:cNvSpPr/>
          <p:nvPr/>
        </p:nvSpPr>
        <p:spPr>
          <a:xfrm>
            <a:off x="3456432" y="2057400"/>
            <a:ext cx="2697480" cy="685800"/>
          </a:xfrm>
          <a:prstGeom prst="rect">
            <a:avLst/>
          </a:prstGeom>
          <a:noFill/>
          <a:ln/>
        </p:spPr>
        <p:txBody>
          <a:bodyPr wrap="square" rtlCol="0" anchor="ctr"/>
          <a:lstStyle/>
          <a:p>
            <a:pPr marL="0" indent="0" algn="ctr">
              <a:buNone/>
            </a:pPr>
            <a:r>
              <a:rPr lang="en-US" sz="3200" b="1" dirty="0">
                <a:solidFill>
                  <a:srgbClr val="1F6F8B"/>
                </a:solidFill>
                <a:latin typeface="Calibri" pitchFamily="34" charset="0"/>
                <a:ea typeface="Calibri" pitchFamily="34" charset="-122"/>
                <a:cs typeface="Calibri" pitchFamily="34" charset="-120"/>
              </a:rPr>
              <a:t>5</a:t>
            </a:r>
            <a:endParaRPr lang="en-US" sz="3200" dirty="0"/>
          </a:p>
        </p:txBody>
      </p:sp>
      <p:sp>
        <p:nvSpPr>
          <p:cNvPr id="13" name="Text 11"/>
          <p:cNvSpPr/>
          <p:nvPr/>
        </p:nvSpPr>
        <p:spPr>
          <a:xfrm>
            <a:off x="3456432" y="2743200"/>
            <a:ext cx="2697480" cy="274320"/>
          </a:xfrm>
          <a:prstGeom prst="rect">
            <a:avLst/>
          </a:prstGeom>
          <a:noFill/>
          <a:ln/>
        </p:spPr>
        <p:txBody>
          <a:bodyPr wrap="square" rtlCol="0" anchor="ctr"/>
          <a:lstStyle/>
          <a:p>
            <a:pPr marL="0" indent="0" algn="ctr">
              <a:buNone/>
            </a:pPr>
            <a:r>
              <a:rPr lang="en-US" sz="1100" i="1" dirty="0">
                <a:solidFill>
                  <a:srgbClr val="63B3C8"/>
                </a:solidFill>
                <a:latin typeface="Calibri" pitchFamily="34" charset="0"/>
                <a:ea typeface="Calibri" pitchFamily="34" charset="-122"/>
                <a:cs typeface="Calibri" pitchFamily="34" charset="-120"/>
              </a:rPr>
              <a:t>maillage de proximité</a:t>
            </a:r>
            <a:endParaRPr lang="en-US" sz="1100" dirty="0"/>
          </a:p>
        </p:txBody>
      </p:sp>
      <p:sp>
        <p:nvSpPr>
          <p:cNvPr id="14" name="Text 12"/>
          <p:cNvSpPr/>
          <p:nvPr/>
        </p:nvSpPr>
        <p:spPr>
          <a:xfrm>
            <a:off x="3639312" y="3063240"/>
            <a:ext cx="2331720" cy="594360"/>
          </a:xfrm>
          <a:prstGeom prst="rect">
            <a:avLst/>
          </a:prstGeom>
          <a:noFill/>
          <a:ln/>
        </p:spPr>
        <p:txBody>
          <a:bodyPr wrap="square" rtlCol="0" anchor="t"/>
          <a:lstStyle/>
          <a:p>
            <a:pPr marL="0" indent="0" algn="ctr">
              <a:buNone/>
            </a:pPr>
            <a:r>
              <a:rPr lang="en-US" sz="1100" dirty="0">
                <a:solidFill>
                  <a:srgbClr val="64748B"/>
                </a:solidFill>
                <a:latin typeface="Calibri" pitchFamily="34" charset="0"/>
                <a:ea typeface="Calibri" pitchFamily="34" charset="-122"/>
                <a:cs typeface="Calibri" pitchFamily="34" charset="-120"/>
              </a:rPr>
              <a:t>sites de soins pédopsychiatriques</a:t>
            </a:r>
            <a:endParaRPr lang="en-US" sz="1100" dirty="0"/>
          </a:p>
        </p:txBody>
      </p:sp>
      <p:sp>
        <p:nvSpPr>
          <p:cNvPr id="15" name="Shape 13"/>
          <p:cNvSpPr/>
          <p:nvPr/>
        </p:nvSpPr>
        <p:spPr>
          <a:xfrm>
            <a:off x="6272784" y="1874520"/>
            <a:ext cx="2697480" cy="1828800"/>
          </a:xfrm>
          <a:prstGeom prst="roundRect">
            <a:avLst>
              <a:gd name="adj" fmla="val 9000"/>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6" name="Text 14"/>
          <p:cNvSpPr/>
          <p:nvPr/>
        </p:nvSpPr>
        <p:spPr>
          <a:xfrm>
            <a:off x="6272784" y="2057400"/>
            <a:ext cx="2697480" cy="685800"/>
          </a:xfrm>
          <a:prstGeom prst="rect">
            <a:avLst/>
          </a:prstGeom>
          <a:noFill/>
          <a:ln/>
        </p:spPr>
        <p:txBody>
          <a:bodyPr wrap="square" rtlCol="0" anchor="ctr"/>
          <a:lstStyle/>
          <a:p>
            <a:pPr marL="0" indent="0" algn="ctr">
              <a:buNone/>
            </a:pPr>
            <a:r>
              <a:rPr lang="en-US" sz="3200" b="1" dirty="0">
                <a:solidFill>
                  <a:srgbClr val="1F6F8B"/>
                </a:solidFill>
                <a:latin typeface="Calibri" pitchFamily="34" charset="0"/>
                <a:ea typeface="Calibri" pitchFamily="34" charset="-122"/>
                <a:cs typeface="Calibri" pitchFamily="34" charset="-120"/>
              </a:rPr>
              <a:t>194 / 365</a:t>
            </a:r>
            <a:endParaRPr lang="en-US" sz="3200" dirty="0"/>
          </a:p>
        </p:txBody>
      </p:sp>
      <p:sp>
        <p:nvSpPr>
          <p:cNvPr id="17" name="Text 15"/>
          <p:cNvSpPr/>
          <p:nvPr/>
        </p:nvSpPr>
        <p:spPr>
          <a:xfrm>
            <a:off x="6272784" y="2743200"/>
            <a:ext cx="2697480" cy="274320"/>
          </a:xfrm>
          <a:prstGeom prst="rect">
            <a:avLst/>
          </a:prstGeom>
          <a:noFill/>
          <a:ln/>
        </p:spPr>
        <p:txBody>
          <a:bodyPr wrap="square" rtlCol="0" anchor="ctr"/>
          <a:lstStyle/>
          <a:p>
            <a:pPr marL="0" indent="0" algn="ctr">
              <a:buNone/>
            </a:pPr>
            <a:r>
              <a:rPr lang="en-US" sz="1100" i="1" dirty="0">
                <a:solidFill>
                  <a:srgbClr val="63B3C8"/>
                </a:solidFill>
                <a:latin typeface="Calibri" pitchFamily="34" charset="0"/>
                <a:ea typeface="Calibri" pitchFamily="34" charset="-122"/>
                <a:cs typeface="Calibri" pitchFamily="34" charset="-120"/>
              </a:rPr>
              <a:t>53 %</a:t>
            </a:r>
            <a:endParaRPr lang="en-US" sz="1100" dirty="0"/>
          </a:p>
        </p:txBody>
      </p:sp>
      <p:sp>
        <p:nvSpPr>
          <p:cNvPr id="18" name="Text 16"/>
          <p:cNvSpPr/>
          <p:nvPr/>
        </p:nvSpPr>
        <p:spPr>
          <a:xfrm>
            <a:off x="6455664" y="3063240"/>
            <a:ext cx="2331720" cy="594360"/>
          </a:xfrm>
          <a:prstGeom prst="rect">
            <a:avLst/>
          </a:prstGeom>
          <a:noFill/>
          <a:ln/>
        </p:spPr>
        <p:txBody>
          <a:bodyPr wrap="square" rtlCol="0" anchor="t"/>
          <a:lstStyle/>
          <a:p>
            <a:pPr marL="0" indent="0" algn="ctr">
              <a:buNone/>
            </a:pPr>
            <a:r>
              <a:rPr lang="en-US" sz="1100" dirty="0">
                <a:solidFill>
                  <a:srgbClr val="64748B"/>
                </a:solidFill>
                <a:latin typeface="Calibri" pitchFamily="34" charset="0"/>
                <a:ea typeface="Calibri" pitchFamily="34" charset="-122"/>
                <a:cs typeface="Calibri" pitchFamily="34" charset="-120"/>
              </a:rPr>
              <a:t>familles d'accueil du Bas-Rhin sur le territoire CHE</a:t>
            </a:r>
            <a:endParaRPr lang="en-US" sz="1100" dirty="0"/>
          </a:p>
        </p:txBody>
      </p:sp>
      <p:sp>
        <p:nvSpPr>
          <p:cNvPr id="19" name="Shape 17"/>
          <p:cNvSpPr/>
          <p:nvPr/>
        </p:nvSpPr>
        <p:spPr>
          <a:xfrm>
            <a:off x="9089136" y="1874520"/>
            <a:ext cx="2697480" cy="1828800"/>
          </a:xfrm>
          <a:prstGeom prst="roundRect">
            <a:avLst>
              <a:gd name="adj" fmla="val 9000"/>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20" name="Text 18"/>
          <p:cNvSpPr/>
          <p:nvPr/>
        </p:nvSpPr>
        <p:spPr>
          <a:xfrm>
            <a:off x="9089136" y="2057400"/>
            <a:ext cx="2697480" cy="685800"/>
          </a:xfrm>
          <a:prstGeom prst="rect">
            <a:avLst/>
          </a:prstGeom>
          <a:noFill/>
          <a:ln/>
        </p:spPr>
        <p:txBody>
          <a:bodyPr wrap="square" rtlCol="0" anchor="ctr"/>
          <a:lstStyle/>
          <a:p>
            <a:pPr marL="0" indent="0" algn="ctr">
              <a:buNone/>
            </a:pPr>
            <a:r>
              <a:rPr lang="en-US" sz="3200" b="1" dirty="0">
                <a:solidFill>
                  <a:srgbClr val="1F6F8B"/>
                </a:solidFill>
                <a:latin typeface="Calibri" pitchFamily="34" charset="0"/>
                <a:ea typeface="Calibri" pitchFamily="34" charset="-122"/>
                <a:cs typeface="Calibri" pitchFamily="34" charset="-120"/>
              </a:rPr>
              <a:t>403 / 1 110</a:t>
            </a:r>
            <a:endParaRPr lang="en-US" sz="3200" dirty="0"/>
          </a:p>
        </p:txBody>
      </p:sp>
      <p:sp>
        <p:nvSpPr>
          <p:cNvPr id="21" name="Text 19"/>
          <p:cNvSpPr/>
          <p:nvPr/>
        </p:nvSpPr>
        <p:spPr>
          <a:xfrm>
            <a:off x="9089136" y="2743200"/>
            <a:ext cx="2697480" cy="274320"/>
          </a:xfrm>
          <a:prstGeom prst="rect">
            <a:avLst/>
          </a:prstGeom>
          <a:noFill/>
          <a:ln/>
        </p:spPr>
        <p:txBody>
          <a:bodyPr wrap="square" rtlCol="0" anchor="ctr"/>
          <a:lstStyle/>
          <a:p>
            <a:pPr marL="0" indent="0" algn="ctr">
              <a:buNone/>
            </a:pPr>
            <a:r>
              <a:rPr lang="en-US" sz="1100" i="1" dirty="0">
                <a:solidFill>
                  <a:srgbClr val="63B3C8"/>
                </a:solidFill>
                <a:latin typeface="Calibri" pitchFamily="34" charset="0"/>
                <a:ea typeface="Calibri" pitchFamily="34" charset="-122"/>
                <a:cs typeface="Calibri" pitchFamily="34" charset="-120"/>
              </a:rPr>
              <a:t>36 %</a:t>
            </a:r>
            <a:endParaRPr lang="en-US" sz="1100" dirty="0"/>
          </a:p>
        </p:txBody>
      </p:sp>
      <p:sp>
        <p:nvSpPr>
          <p:cNvPr id="22" name="Text 20"/>
          <p:cNvSpPr/>
          <p:nvPr/>
        </p:nvSpPr>
        <p:spPr>
          <a:xfrm>
            <a:off x="9272016" y="3063240"/>
            <a:ext cx="2331720" cy="594360"/>
          </a:xfrm>
          <a:prstGeom prst="rect">
            <a:avLst/>
          </a:prstGeom>
          <a:noFill/>
          <a:ln/>
        </p:spPr>
        <p:txBody>
          <a:bodyPr wrap="square" rtlCol="0" anchor="t"/>
          <a:lstStyle/>
          <a:p>
            <a:pPr marL="0" indent="0" algn="ctr">
              <a:buNone/>
            </a:pPr>
            <a:r>
              <a:rPr lang="en-US" sz="1100" dirty="0">
                <a:solidFill>
                  <a:srgbClr val="64748B"/>
                </a:solidFill>
                <a:latin typeface="Calibri" pitchFamily="34" charset="0"/>
                <a:ea typeface="Calibri" pitchFamily="34" charset="-122"/>
                <a:cs typeface="Calibri" pitchFamily="34" charset="-120"/>
              </a:rPr>
              <a:t>places institutionnelles d'accueil sur le territoire CHE</a:t>
            </a:r>
            <a:endParaRPr lang="en-US" sz="1100" dirty="0"/>
          </a:p>
        </p:txBody>
      </p:sp>
      <p:sp>
        <p:nvSpPr>
          <p:cNvPr id="23" name="Shape 21"/>
          <p:cNvSpPr/>
          <p:nvPr/>
        </p:nvSpPr>
        <p:spPr>
          <a:xfrm>
            <a:off x="640080" y="4080642"/>
            <a:ext cx="8035834" cy="2560320"/>
          </a:xfrm>
          <a:prstGeom prst="roundRect">
            <a:avLst>
              <a:gd name="adj" fmla="val 6545"/>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24" name="Text 22"/>
          <p:cNvSpPr/>
          <p:nvPr/>
        </p:nvSpPr>
        <p:spPr>
          <a:xfrm>
            <a:off x="914400" y="4370832"/>
            <a:ext cx="7685314" cy="2194560"/>
          </a:xfrm>
          <a:prstGeom prst="rect">
            <a:avLst/>
          </a:prstGeom>
          <a:noFill/>
          <a:ln/>
        </p:spPr>
        <p:txBody>
          <a:bodyPr wrap="square" rtlCol="0" anchor="t"/>
          <a:lstStyle/>
          <a:p>
            <a:pPr marL="0" indent="0">
              <a:spcAft>
                <a:spcPts val="800"/>
              </a:spcAft>
              <a:buNone/>
            </a:pPr>
            <a:r>
              <a:rPr lang="en-US" sz="1350" dirty="0">
                <a:solidFill>
                  <a:srgbClr val="334155"/>
                </a:solidFill>
                <a:latin typeface="Calibri" pitchFamily="34" charset="0"/>
                <a:ea typeface="Calibri" pitchFamily="34" charset="-122"/>
                <a:cs typeface="Calibri" pitchFamily="34" charset="-120"/>
              </a:rPr>
              <a:t>Le Pôle Périnatalité Enfance et Adolescence (PPEA) du CH d'Erstein couvre la moitié sud du Bas-Rhin et s'appuie sur les sites d'Erstein, Sélestat, Molsheim, Lingolsheim et Schirmeck.</a:t>
            </a:r>
            <a:endParaRPr lang="en-US" sz="1350" dirty="0"/>
          </a:p>
          <a:p>
            <a:pPr marL="0" indent="0">
              <a:spcAft>
                <a:spcPts val="800"/>
              </a:spcAft>
              <a:buNone/>
            </a:pPr>
            <a:endParaRPr lang="en-US" sz="1350" dirty="0"/>
          </a:p>
          <a:p>
            <a:pPr marL="0" indent="0">
              <a:spcAft>
                <a:spcPts val="800"/>
              </a:spcAft>
              <a:buNone/>
            </a:pPr>
            <a:r>
              <a:rPr lang="en-US" sz="1350" dirty="0">
                <a:solidFill>
                  <a:srgbClr val="334155"/>
                </a:solidFill>
                <a:latin typeface="Calibri" pitchFamily="34" charset="0"/>
                <a:ea typeface="Calibri" pitchFamily="34" charset="-122"/>
                <a:cs typeface="Calibri" pitchFamily="34" charset="-120"/>
              </a:rPr>
              <a:t>Le territoire concentre 53 % des familles d'accueil du Bas-Rhin et 36 % des places institutionnelles d'accueil. Cette concentration explique une pression particulièrement forte sur les équipes pédopsychiatriques, confrontées  à des situations complexes d'enfants confiés.</a:t>
            </a:r>
            <a:endParaRPr lang="en-US" sz="1350" dirty="0"/>
          </a:p>
        </p:txBody>
      </p:sp>
      <p:sp>
        <p:nvSpPr>
          <p:cNvPr id="25" name="Shape 11">
            <a:extLst>
              <a:ext uri="{FF2B5EF4-FFF2-40B4-BE49-F238E27FC236}">
                <a16:creationId xmlns:a16="http://schemas.microsoft.com/office/drawing/2014/main" id="{3E78C96F-7F69-4AF7-58A5-91B16EA09F44}"/>
              </a:ext>
            </a:extLst>
          </p:cNvPr>
          <p:cNvSpPr/>
          <p:nvPr/>
        </p:nvSpPr>
        <p:spPr>
          <a:xfrm>
            <a:off x="795528" y="4389120"/>
            <a:ext cx="45719" cy="1417320"/>
          </a:xfrm>
          <a:prstGeom prst="rect">
            <a:avLst/>
          </a:prstGeom>
          <a:solidFill>
            <a:srgbClr val="63B3C8"/>
          </a:solidFill>
          <a:ln/>
        </p:spPr>
      </p:sp>
      <p:pic>
        <p:nvPicPr>
          <p:cNvPr id="26" name="Image 25">
            <a:extLst>
              <a:ext uri="{FF2B5EF4-FFF2-40B4-BE49-F238E27FC236}">
                <a16:creationId xmlns:a16="http://schemas.microsoft.com/office/drawing/2014/main" id="{ABFE17F6-1F35-0416-D617-A228AAA67D64}"/>
              </a:ext>
            </a:extLst>
          </p:cNvPr>
          <p:cNvPicPr>
            <a:picLocks noChangeAspect="1"/>
          </p:cNvPicPr>
          <p:nvPr/>
        </p:nvPicPr>
        <p:blipFill>
          <a:blip r:embed="rId3"/>
          <a:stretch>
            <a:fillRect/>
          </a:stretch>
        </p:blipFill>
        <p:spPr>
          <a:xfrm>
            <a:off x="9196019" y="3999668"/>
            <a:ext cx="2483713" cy="25648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
    <p:bg>
      <p:bgPr>
        <a:solidFill>
          <a:srgbClr val="F7FBFD"/>
        </a:solidFill>
        <a:effectLst/>
      </p:bgPr>
    </p:bg>
    <p:spTree>
      <p:nvGrpSpPr>
        <p:cNvPr id="1" name=""/>
        <p:cNvGrpSpPr/>
        <p:nvPr/>
      </p:nvGrpSpPr>
      <p:grpSpPr>
        <a:xfrm>
          <a:off x="0" y="0"/>
          <a:ext cx="0" cy="0"/>
          <a:chOff x="0" y="0"/>
          <a:chExt cx="0" cy="0"/>
        </a:xfrm>
      </p:grpSpPr>
      <p:sp>
        <p:nvSpPr>
          <p:cNvPr id="2" name="Shape 0"/>
          <p:cNvSpPr/>
          <p:nvPr/>
        </p:nvSpPr>
        <p:spPr>
          <a:xfrm>
            <a:off x="10424160" y="-1371600"/>
            <a:ext cx="2926080" cy="2926080"/>
          </a:xfrm>
          <a:prstGeom prst="ellipse">
            <a:avLst/>
          </a:prstGeom>
          <a:solidFill>
            <a:srgbClr val="1F6F8B">
              <a:alpha val="4000"/>
            </a:srgbClr>
          </a:solidFill>
          <a:ln/>
        </p:spPr>
      </p:sp>
      <p:sp>
        <p:nvSpPr>
          <p:cNvPr id="3" name="Shape 1"/>
          <p:cNvSpPr/>
          <p:nvPr/>
        </p:nvSpPr>
        <p:spPr>
          <a:xfrm>
            <a:off x="-1280160" y="5852160"/>
            <a:ext cx="2560320" cy="2560320"/>
          </a:xfrm>
          <a:prstGeom prst="ellipse">
            <a:avLst/>
          </a:prstGeom>
          <a:solidFill>
            <a:srgbClr val="9CCF7A">
              <a:alpha val="4000"/>
            </a:srgbClr>
          </a:solidFill>
          <a:ln/>
        </p:spPr>
      </p:sp>
      <p:sp>
        <p:nvSpPr>
          <p:cNvPr id="4" name="Shape 2"/>
          <p:cNvSpPr/>
          <p:nvPr/>
        </p:nvSpPr>
        <p:spPr>
          <a:xfrm>
            <a:off x="10515600" y="5669280"/>
            <a:ext cx="1828800" cy="1828800"/>
          </a:xfrm>
          <a:prstGeom prst="ellipse">
            <a:avLst/>
          </a:prstGeom>
          <a:solidFill>
            <a:srgbClr val="63B3C8">
              <a:alpha val="3000"/>
            </a:srgbClr>
          </a:solidFill>
          <a:ln/>
        </p:spPr>
      </p:sp>
      <p:sp>
        <p:nvSpPr>
          <p:cNvPr id="5" name="Text 3"/>
          <p:cNvSpPr/>
          <p:nvPr/>
        </p:nvSpPr>
        <p:spPr>
          <a:xfrm>
            <a:off x="548640" y="320040"/>
            <a:ext cx="7315200" cy="274320"/>
          </a:xfrm>
          <a:prstGeom prst="rect">
            <a:avLst/>
          </a:prstGeom>
          <a:noFill/>
          <a:ln/>
        </p:spPr>
        <p:txBody>
          <a:bodyPr wrap="square" rtlCol="0" anchor="ctr"/>
          <a:lstStyle/>
          <a:p>
            <a:pPr marL="0" indent="0">
              <a:buNone/>
            </a:pPr>
            <a:endParaRPr lang="en-US" sz="1100" dirty="0"/>
          </a:p>
        </p:txBody>
      </p:sp>
      <p:sp>
        <p:nvSpPr>
          <p:cNvPr id="6" name="Text 4"/>
          <p:cNvSpPr/>
          <p:nvPr/>
        </p:nvSpPr>
        <p:spPr>
          <a:xfrm>
            <a:off x="548640" y="594360"/>
            <a:ext cx="11064240" cy="868680"/>
          </a:xfrm>
          <a:prstGeom prst="rect">
            <a:avLst/>
          </a:prstGeom>
          <a:noFill/>
          <a:ln/>
        </p:spPr>
        <p:txBody>
          <a:bodyPr wrap="square" rtlCol="0" anchor="ctr"/>
          <a:lstStyle/>
          <a:p>
            <a:pPr marL="0" indent="0">
              <a:buNone/>
            </a:pPr>
            <a:r>
              <a:rPr lang="en-US" sz="3000" dirty="0">
                <a:solidFill>
                  <a:srgbClr val="1F6F8B"/>
                </a:solidFill>
                <a:latin typeface="Georgia" pitchFamily="34" charset="0"/>
                <a:ea typeface="Georgia" pitchFamily="34" charset="-122"/>
                <a:cs typeface="Georgia" pitchFamily="34" charset="-120"/>
              </a:rPr>
              <a:t>Du nourrisson à l'adolescent : un continuum de vulnérabilité</a:t>
            </a:r>
            <a:endParaRPr lang="en-US" sz="3000" dirty="0"/>
          </a:p>
        </p:txBody>
      </p:sp>
      <p:sp>
        <p:nvSpPr>
          <p:cNvPr id="7" name="Shape 5"/>
          <p:cNvSpPr/>
          <p:nvPr/>
        </p:nvSpPr>
        <p:spPr>
          <a:xfrm>
            <a:off x="481432" y="1609344"/>
            <a:ext cx="3657600" cy="3291840"/>
          </a:xfrm>
          <a:prstGeom prst="roundRect">
            <a:avLst>
              <a:gd name="adj" fmla="val 5000"/>
            </a:avLst>
          </a:prstGeom>
          <a:solidFill>
            <a:srgbClr val="D6E4EB">
              <a:alpha val="30000"/>
            </a:srgbClr>
          </a:solidFill>
          <a:ln/>
        </p:spPr>
      </p:sp>
      <p:sp>
        <p:nvSpPr>
          <p:cNvPr id="8" name="Shape 6"/>
          <p:cNvSpPr/>
          <p:nvPr/>
        </p:nvSpPr>
        <p:spPr>
          <a:xfrm>
            <a:off x="444856" y="1554480"/>
            <a:ext cx="3657600" cy="3291840"/>
          </a:xfrm>
          <a:prstGeom prst="roundRect">
            <a:avLst>
              <a:gd name="adj" fmla="val 5000"/>
            </a:avLst>
          </a:prstGeom>
          <a:solidFill>
            <a:srgbClr val="FFFFFF"/>
          </a:solidFill>
          <a:ln w="6350">
            <a:solidFill>
              <a:srgbClr val="D6E4EB"/>
            </a:solidFill>
            <a:prstDash val="solid"/>
          </a:ln>
        </p:spPr>
      </p:sp>
      <p:sp>
        <p:nvSpPr>
          <p:cNvPr id="9" name="Shape 7"/>
          <p:cNvSpPr/>
          <p:nvPr/>
        </p:nvSpPr>
        <p:spPr>
          <a:xfrm>
            <a:off x="764896" y="1828800"/>
            <a:ext cx="502920" cy="502920"/>
          </a:xfrm>
          <a:prstGeom prst="ellipse">
            <a:avLst/>
          </a:prstGeom>
          <a:solidFill>
            <a:srgbClr val="E6EEF2"/>
          </a:solidFill>
          <a:ln/>
        </p:spPr>
      </p:sp>
      <p:sp>
        <p:nvSpPr>
          <p:cNvPr id="10" name="Text 8"/>
          <p:cNvSpPr/>
          <p:nvPr/>
        </p:nvSpPr>
        <p:spPr>
          <a:xfrm>
            <a:off x="764896" y="1828800"/>
            <a:ext cx="502920" cy="502920"/>
          </a:xfrm>
          <a:prstGeom prst="rect">
            <a:avLst/>
          </a:prstGeom>
          <a:noFill/>
          <a:ln/>
        </p:spPr>
        <p:txBody>
          <a:bodyPr wrap="square" rtlCol="0" anchor="ctr"/>
          <a:lstStyle/>
          <a:p>
            <a:pPr marL="0" indent="0" algn="ctr">
              <a:buNone/>
            </a:pPr>
            <a:r>
              <a:rPr lang="en-US" sz="1600" b="1" dirty="0">
                <a:solidFill>
                  <a:srgbClr val="1F6F8B"/>
                </a:solidFill>
                <a:latin typeface="Calibri" pitchFamily="34" charset="0"/>
                <a:ea typeface="Calibri" pitchFamily="34" charset="-122"/>
                <a:cs typeface="Calibri" pitchFamily="34" charset="-120"/>
              </a:rPr>
              <a:t>1</a:t>
            </a:r>
            <a:endParaRPr lang="en-US" sz="1600" dirty="0"/>
          </a:p>
        </p:txBody>
      </p:sp>
      <p:sp>
        <p:nvSpPr>
          <p:cNvPr id="11" name="Text 9"/>
          <p:cNvSpPr/>
          <p:nvPr/>
        </p:nvSpPr>
        <p:spPr>
          <a:xfrm>
            <a:off x="764896" y="2423160"/>
            <a:ext cx="3017520" cy="365760"/>
          </a:xfrm>
          <a:prstGeom prst="rect">
            <a:avLst/>
          </a:prstGeom>
          <a:noFill/>
          <a:ln/>
        </p:spPr>
        <p:txBody>
          <a:bodyPr wrap="square" rtlCol="0" anchor="t"/>
          <a:lstStyle/>
          <a:p>
            <a:pPr marL="0" indent="0">
              <a:buNone/>
            </a:pPr>
            <a:r>
              <a:rPr lang="en-US" sz="1800" b="1" dirty="0">
                <a:solidFill>
                  <a:srgbClr val="1F6F8B"/>
                </a:solidFill>
                <a:latin typeface="Calibri" pitchFamily="34" charset="0"/>
                <a:ea typeface="Calibri" pitchFamily="34" charset="-122"/>
                <a:cs typeface="Calibri" pitchFamily="34" charset="-120"/>
              </a:rPr>
              <a:t>Petite enfance</a:t>
            </a:r>
            <a:endParaRPr lang="en-US" sz="1800" dirty="0"/>
          </a:p>
        </p:txBody>
      </p:sp>
      <p:sp>
        <p:nvSpPr>
          <p:cNvPr id="12" name="Text 10"/>
          <p:cNvSpPr/>
          <p:nvPr/>
        </p:nvSpPr>
        <p:spPr>
          <a:xfrm>
            <a:off x="764896" y="2788920"/>
            <a:ext cx="3017520" cy="320040"/>
          </a:xfrm>
          <a:prstGeom prst="rect">
            <a:avLst/>
          </a:prstGeom>
          <a:noFill/>
          <a:ln/>
        </p:spPr>
        <p:txBody>
          <a:bodyPr wrap="square" rtlCol="0" anchor="t"/>
          <a:lstStyle/>
          <a:p>
            <a:pPr marL="0" indent="0">
              <a:buNone/>
            </a:pPr>
            <a:r>
              <a:rPr lang="en-US" sz="1200" i="1" dirty="0">
                <a:solidFill>
                  <a:srgbClr val="63B3C8"/>
                </a:solidFill>
                <a:latin typeface="Calibri" pitchFamily="34" charset="0"/>
                <a:ea typeface="Calibri" pitchFamily="34" charset="-122"/>
                <a:cs typeface="Calibri" pitchFamily="34" charset="-120"/>
              </a:rPr>
              <a:t>Fragilités insidieuses</a:t>
            </a:r>
            <a:endParaRPr lang="en-US" sz="1200" dirty="0"/>
          </a:p>
        </p:txBody>
      </p:sp>
      <p:sp>
        <p:nvSpPr>
          <p:cNvPr id="13" name="Text 11"/>
          <p:cNvSpPr/>
          <p:nvPr/>
        </p:nvSpPr>
        <p:spPr>
          <a:xfrm>
            <a:off x="764896" y="3200400"/>
            <a:ext cx="3017520" cy="1463040"/>
          </a:xfrm>
          <a:prstGeom prst="rect">
            <a:avLst/>
          </a:prstGeom>
          <a:noFill/>
          <a:ln/>
        </p:spPr>
        <p:txBody>
          <a:bodyPr wrap="square" rtlCol="0" anchor="t"/>
          <a:lstStyle/>
          <a:p>
            <a:pPr marL="342900" indent="-342900">
              <a:spcAft>
                <a:spcPts val="400"/>
              </a:spcAft>
              <a:buSzPct val="100000"/>
              <a:buChar char="•"/>
            </a:pPr>
            <a:r>
              <a:rPr lang="en-US" sz="1200" dirty="0">
                <a:solidFill>
                  <a:srgbClr val="334155"/>
                </a:solidFill>
                <a:latin typeface="Calibri" pitchFamily="34" charset="0"/>
                <a:ea typeface="Calibri" pitchFamily="34" charset="-122"/>
                <a:cs typeface="Calibri" pitchFamily="34" charset="-120"/>
              </a:rPr>
              <a:t>Carences de soins multiples</a:t>
            </a:r>
          </a:p>
          <a:p>
            <a:pPr marL="342900" indent="-342900">
              <a:spcAft>
                <a:spcPts val="400"/>
              </a:spcAft>
              <a:buSzPct val="100000"/>
              <a:buChar char="•"/>
            </a:pPr>
            <a:r>
              <a:rPr lang="en-US" sz="1200" dirty="0">
                <a:solidFill>
                  <a:srgbClr val="334155"/>
                </a:solidFill>
                <a:latin typeface="Calibri" pitchFamily="34" charset="0"/>
                <a:cs typeface="Calibri" pitchFamily="34" charset="-120"/>
              </a:rPr>
              <a:t>Négligences chroniques</a:t>
            </a:r>
            <a:endParaRPr lang="en-US" sz="1200" dirty="0"/>
          </a:p>
          <a:p>
            <a:pPr marL="342900" indent="-342900">
              <a:spcAft>
                <a:spcPts val="400"/>
              </a:spcAft>
              <a:buSzPct val="100000"/>
              <a:buChar char="•"/>
            </a:pPr>
            <a:r>
              <a:rPr lang="en-US" sz="1200" dirty="0">
                <a:solidFill>
                  <a:srgbClr val="334155"/>
                </a:solidFill>
                <a:latin typeface="Calibri" pitchFamily="34" charset="0"/>
                <a:ea typeface="Calibri" pitchFamily="34" charset="-122"/>
                <a:cs typeface="Calibri" pitchFamily="34" charset="-120"/>
              </a:rPr>
              <a:t>Ruptures répétées des liens</a:t>
            </a:r>
            <a:endParaRPr lang="en-US" sz="1200" dirty="0"/>
          </a:p>
          <a:p>
            <a:pPr marL="342900" indent="-342900">
              <a:spcAft>
                <a:spcPts val="400"/>
              </a:spcAft>
              <a:buSzPct val="100000"/>
              <a:buChar char="•"/>
            </a:pPr>
            <a:r>
              <a:rPr lang="en-US" sz="1200" dirty="0">
                <a:solidFill>
                  <a:srgbClr val="334155"/>
                </a:solidFill>
                <a:latin typeface="Calibri" pitchFamily="34" charset="0"/>
                <a:ea typeface="Calibri" pitchFamily="34" charset="-122"/>
                <a:cs typeface="Calibri" pitchFamily="34" charset="-120"/>
              </a:rPr>
              <a:t>Troubles de l’attachement</a:t>
            </a:r>
            <a:endParaRPr lang="en-US" sz="1200" dirty="0"/>
          </a:p>
          <a:p>
            <a:pPr marL="342900" indent="-342900">
              <a:spcAft>
                <a:spcPts val="400"/>
              </a:spcAft>
              <a:buSzPct val="100000"/>
              <a:buChar char="•"/>
            </a:pPr>
            <a:r>
              <a:rPr lang="en-US" sz="1200" dirty="0">
                <a:solidFill>
                  <a:srgbClr val="334155"/>
                </a:solidFill>
                <a:latin typeface="Calibri" pitchFamily="34" charset="0"/>
                <a:ea typeface="Calibri" pitchFamily="34" charset="-122"/>
                <a:cs typeface="Calibri" pitchFamily="34" charset="-120"/>
              </a:rPr>
              <a:t>Traumatismes psychiques précoces et répétés</a:t>
            </a:r>
            <a:endParaRPr lang="en-US" sz="1200" dirty="0"/>
          </a:p>
        </p:txBody>
      </p:sp>
      <p:sp>
        <p:nvSpPr>
          <p:cNvPr id="14" name="Shape 12"/>
          <p:cNvSpPr/>
          <p:nvPr/>
        </p:nvSpPr>
        <p:spPr>
          <a:xfrm>
            <a:off x="4303624" y="1609344"/>
            <a:ext cx="3657600" cy="3291840"/>
          </a:xfrm>
          <a:prstGeom prst="roundRect">
            <a:avLst>
              <a:gd name="adj" fmla="val 5000"/>
            </a:avLst>
          </a:prstGeom>
          <a:solidFill>
            <a:srgbClr val="D6E4EB">
              <a:alpha val="30000"/>
            </a:srgbClr>
          </a:solidFill>
          <a:ln/>
        </p:spPr>
      </p:sp>
      <p:sp>
        <p:nvSpPr>
          <p:cNvPr id="15" name="Shape 13"/>
          <p:cNvSpPr/>
          <p:nvPr/>
        </p:nvSpPr>
        <p:spPr>
          <a:xfrm>
            <a:off x="4267048" y="1554480"/>
            <a:ext cx="3657600" cy="3291840"/>
          </a:xfrm>
          <a:prstGeom prst="roundRect">
            <a:avLst>
              <a:gd name="adj" fmla="val 5000"/>
            </a:avLst>
          </a:prstGeom>
          <a:solidFill>
            <a:srgbClr val="FFFFFF"/>
          </a:solidFill>
          <a:ln w="6350">
            <a:solidFill>
              <a:srgbClr val="D6E4EB"/>
            </a:solidFill>
            <a:prstDash val="solid"/>
          </a:ln>
        </p:spPr>
      </p:sp>
      <p:sp>
        <p:nvSpPr>
          <p:cNvPr id="16" name="Shape 14"/>
          <p:cNvSpPr/>
          <p:nvPr/>
        </p:nvSpPr>
        <p:spPr>
          <a:xfrm>
            <a:off x="4587088" y="1828800"/>
            <a:ext cx="502920" cy="502920"/>
          </a:xfrm>
          <a:prstGeom prst="ellipse">
            <a:avLst/>
          </a:prstGeom>
          <a:solidFill>
            <a:srgbClr val="E6EEF2"/>
          </a:solidFill>
          <a:ln/>
        </p:spPr>
      </p:sp>
      <p:sp>
        <p:nvSpPr>
          <p:cNvPr id="17" name="Text 15"/>
          <p:cNvSpPr/>
          <p:nvPr/>
        </p:nvSpPr>
        <p:spPr>
          <a:xfrm>
            <a:off x="4587088" y="1828800"/>
            <a:ext cx="502920" cy="502920"/>
          </a:xfrm>
          <a:prstGeom prst="rect">
            <a:avLst/>
          </a:prstGeom>
          <a:noFill/>
          <a:ln/>
        </p:spPr>
        <p:txBody>
          <a:bodyPr wrap="square" rtlCol="0" anchor="ctr"/>
          <a:lstStyle/>
          <a:p>
            <a:pPr marL="0" indent="0" algn="ctr">
              <a:buNone/>
            </a:pPr>
            <a:r>
              <a:rPr lang="en-US" sz="1600" b="1" dirty="0">
                <a:solidFill>
                  <a:srgbClr val="1F6F8B"/>
                </a:solidFill>
                <a:latin typeface="Calibri" pitchFamily="34" charset="0"/>
                <a:ea typeface="Calibri" pitchFamily="34" charset="-122"/>
                <a:cs typeface="Calibri" pitchFamily="34" charset="-120"/>
              </a:rPr>
              <a:t>2</a:t>
            </a:r>
            <a:endParaRPr lang="en-US" sz="1600" dirty="0"/>
          </a:p>
        </p:txBody>
      </p:sp>
      <p:sp>
        <p:nvSpPr>
          <p:cNvPr id="18" name="Text 16"/>
          <p:cNvSpPr/>
          <p:nvPr/>
        </p:nvSpPr>
        <p:spPr>
          <a:xfrm>
            <a:off x="4587088" y="2423160"/>
            <a:ext cx="3017520" cy="365760"/>
          </a:xfrm>
          <a:prstGeom prst="rect">
            <a:avLst/>
          </a:prstGeom>
          <a:noFill/>
          <a:ln/>
        </p:spPr>
        <p:txBody>
          <a:bodyPr wrap="square" rtlCol="0" anchor="t"/>
          <a:lstStyle/>
          <a:p>
            <a:pPr marL="0" indent="0">
              <a:buNone/>
            </a:pPr>
            <a:r>
              <a:rPr lang="en-US" sz="1800" b="1" dirty="0">
                <a:solidFill>
                  <a:srgbClr val="1F6F8B"/>
                </a:solidFill>
                <a:latin typeface="Calibri" pitchFamily="34" charset="0"/>
                <a:ea typeface="Calibri" pitchFamily="34" charset="-122"/>
                <a:cs typeface="Calibri" pitchFamily="34" charset="-120"/>
              </a:rPr>
              <a:t>Enfance</a:t>
            </a:r>
            <a:endParaRPr lang="en-US" sz="1800" dirty="0"/>
          </a:p>
        </p:txBody>
      </p:sp>
      <p:sp>
        <p:nvSpPr>
          <p:cNvPr id="19" name="Text 17"/>
          <p:cNvSpPr/>
          <p:nvPr/>
        </p:nvSpPr>
        <p:spPr>
          <a:xfrm>
            <a:off x="4587088" y="2788920"/>
            <a:ext cx="3017520" cy="320040"/>
          </a:xfrm>
          <a:prstGeom prst="rect">
            <a:avLst/>
          </a:prstGeom>
          <a:noFill/>
          <a:ln/>
        </p:spPr>
        <p:txBody>
          <a:bodyPr wrap="square" rtlCol="0" anchor="t"/>
          <a:lstStyle/>
          <a:p>
            <a:pPr marL="0" indent="0">
              <a:buNone/>
            </a:pPr>
            <a:r>
              <a:rPr lang="en-US" sz="1200" i="1" dirty="0">
                <a:solidFill>
                  <a:srgbClr val="63B3C8"/>
                </a:solidFill>
                <a:latin typeface="Calibri" pitchFamily="34" charset="0"/>
                <a:ea typeface="Calibri" pitchFamily="34" charset="-122"/>
                <a:cs typeface="Calibri" pitchFamily="34" charset="-120"/>
              </a:rPr>
              <a:t>Troubles pédopsychiatriques évolutifs</a:t>
            </a:r>
            <a:endParaRPr lang="en-US" sz="1200" dirty="0"/>
          </a:p>
        </p:txBody>
      </p:sp>
      <p:sp>
        <p:nvSpPr>
          <p:cNvPr id="20" name="Text 18"/>
          <p:cNvSpPr/>
          <p:nvPr/>
        </p:nvSpPr>
        <p:spPr>
          <a:xfrm>
            <a:off x="4587088" y="3200400"/>
            <a:ext cx="3017520" cy="1463040"/>
          </a:xfrm>
          <a:prstGeom prst="rect">
            <a:avLst/>
          </a:prstGeom>
          <a:noFill/>
          <a:ln/>
        </p:spPr>
        <p:txBody>
          <a:bodyPr wrap="square" rtlCol="0" anchor="t"/>
          <a:lstStyle/>
          <a:p>
            <a:pPr marL="342900" indent="-342900">
              <a:spcAft>
                <a:spcPts val="400"/>
              </a:spcAft>
              <a:buSzPct val="100000"/>
              <a:buChar char="•"/>
            </a:pPr>
            <a:r>
              <a:rPr lang="en-US" sz="1200" dirty="0">
                <a:solidFill>
                  <a:srgbClr val="334155"/>
                </a:solidFill>
                <a:latin typeface="Calibri" pitchFamily="34" charset="0"/>
                <a:ea typeface="Calibri" pitchFamily="34" charset="-122"/>
                <a:cs typeface="Calibri" pitchFamily="34" charset="-120"/>
              </a:rPr>
              <a:t>Syndrome de placement</a:t>
            </a:r>
            <a:endParaRPr lang="en-US" sz="1200" dirty="0"/>
          </a:p>
          <a:p>
            <a:pPr marL="342900" indent="-342900">
              <a:spcAft>
                <a:spcPts val="400"/>
              </a:spcAft>
              <a:buSzPct val="100000"/>
              <a:buChar char="•"/>
            </a:pPr>
            <a:r>
              <a:rPr lang="en-US" sz="1200" dirty="0">
                <a:solidFill>
                  <a:srgbClr val="334155"/>
                </a:solidFill>
                <a:latin typeface="Calibri" pitchFamily="34" charset="0"/>
                <a:ea typeface="Calibri" pitchFamily="34" charset="-122"/>
                <a:cs typeface="Calibri" pitchFamily="34" charset="-120"/>
              </a:rPr>
              <a:t>Pathologies psychiatriques intercurrentes</a:t>
            </a:r>
            <a:endParaRPr lang="en-US" sz="1200" dirty="0"/>
          </a:p>
          <a:p>
            <a:pPr marL="342900" indent="-342900">
              <a:spcAft>
                <a:spcPts val="400"/>
              </a:spcAft>
              <a:buSzPct val="100000"/>
              <a:buChar char="•"/>
            </a:pPr>
            <a:r>
              <a:rPr lang="en-US" sz="1200" dirty="0">
                <a:solidFill>
                  <a:srgbClr val="334155"/>
                </a:solidFill>
                <a:latin typeface="Calibri" pitchFamily="34" charset="0"/>
                <a:ea typeface="Calibri" pitchFamily="34" charset="-122"/>
                <a:cs typeface="Calibri" pitchFamily="34" charset="-120"/>
              </a:rPr>
              <a:t>Transformation des symptômes au cours de l’accueil</a:t>
            </a:r>
            <a:endParaRPr lang="en-US" sz="1200" dirty="0"/>
          </a:p>
          <a:p>
            <a:pPr marL="342900" indent="-342900">
              <a:spcAft>
                <a:spcPts val="400"/>
              </a:spcAft>
              <a:buSzPct val="100000"/>
              <a:buChar char="•"/>
            </a:pPr>
            <a:r>
              <a:rPr lang="en-US" sz="1200" dirty="0">
                <a:solidFill>
                  <a:srgbClr val="334155"/>
                </a:solidFill>
                <a:latin typeface="Calibri" pitchFamily="34" charset="0"/>
                <a:ea typeface="Calibri" pitchFamily="34" charset="-122"/>
                <a:cs typeface="Calibri" pitchFamily="34" charset="-120"/>
              </a:rPr>
              <a:t>Symptômes liés aux visites médiatisées</a:t>
            </a:r>
            <a:endParaRPr lang="en-US" sz="1200" dirty="0"/>
          </a:p>
          <a:p>
            <a:pPr marL="342900" indent="-342900">
              <a:spcAft>
                <a:spcPts val="400"/>
              </a:spcAft>
              <a:buSzPct val="100000"/>
              <a:buChar char="•"/>
            </a:pPr>
            <a:r>
              <a:rPr lang="en-US" sz="1200" dirty="0">
                <a:solidFill>
                  <a:srgbClr val="334155"/>
                </a:solidFill>
                <a:latin typeface="Calibri" pitchFamily="34" charset="0"/>
                <a:ea typeface="Calibri" pitchFamily="34" charset="-122"/>
                <a:cs typeface="Calibri" pitchFamily="34" charset="-120"/>
              </a:rPr>
              <a:t>Syndromes post-traumatiques liés au placement</a:t>
            </a:r>
            <a:endParaRPr lang="en-US" sz="1200" dirty="0"/>
          </a:p>
        </p:txBody>
      </p:sp>
      <p:sp>
        <p:nvSpPr>
          <p:cNvPr id="21" name="Shape 19"/>
          <p:cNvSpPr/>
          <p:nvPr/>
        </p:nvSpPr>
        <p:spPr>
          <a:xfrm>
            <a:off x="8125816" y="1609344"/>
            <a:ext cx="3657600" cy="3291840"/>
          </a:xfrm>
          <a:prstGeom prst="roundRect">
            <a:avLst>
              <a:gd name="adj" fmla="val 5000"/>
            </a:avLst>
          </a:prstGeom>
          <a:solidFill>
            <a:srgbClr val="D6E4EB">
              <a:alpha val="30000"/>
            </a:srgbClr>
          </a:solidFill>
          <a:ln/>
        </p:spPr>
      </p:sp>
      <p:sp>
        <p:nvSpPr>
          <p:cNvPr id="22" name="Shape 20"/>
          <p:cNvSpPr/>
          <p:nvPr/>
        </p:nvSpPr>
        <p:spPr>
          <a:xfrm>
            <a:off x="8089240" y="1554480"/>
            <a:ext cx="3657600" cy="3291840"/>
          </a:xfrm>
          <a:prstGeom prst="roundRect">
            <a:avLst>
              <a:gd name="adj" fmla="val 5000"/>
            </a:avLst>
          </a:prstGeom>
          <a:solidFill>
            <a:srgbClr val="FFFFFF"/>
          </a:solidFill>
          <a:ln w="6350">
            <a:solidFill>
              <a:srgbClr val="D6E4EB"/>
            </a:solidFill>
            <a:prstDash val="solid"/>
          </a:ln>
        </p:spPr>
      </p:sp>
      <p:sp>
        <p:nvSpPr>
          <p:cNvPr id="23" name="Shape 21"/>
          <p:cNvSpPr/>
          <p:nvPr/>
        </p:nvSpPr>
        <p:spPr>
          <a:xfrm>
            <a:off x="8409280" y="1828800"/>
            <a:ext cx="502920" cy="502920"/>
          </a:xfrm>
          <a:prstGeom prst="ellipse">
            <a:avLst/>
          </a:prstGeom>
          <a:solidFill>
            <a:srgbClr val="E6EEF2"/>
          </a:solidFill>
          <a:ln/>
        </p:spPr>
      </p:sp>
      <p:sp>
        <p:nvSpPr>
          <p:cNvPr id="24" name="Text 22"/>
          <p:cNvSpPr/>
          <p:nvPr/>
        </p:nvSpPr>
        <p:spPr>
          <a:xfrm>
            <a:off x="8409280" y="1828800"/>
            <a:ext cx="502920" cy="502920"/>
          </a:xfrm>
          <a:prstGeom prst="rect">
            <a:avLst/>
          </a:prstGeom>
          <a:noFill/>
          <a:ln/>
        </p:spPr>
        <p:txBody>
          <a:bodyPr wrap="square" rtlCol="0" anchor="ctr"/>
          <a:lstStyle/>
          <a:p>
            <a:pPr marL="0" indent="0" algn="ctr">
              <a:buNone/>
            </a:pPr>
            <a:r>
              <a:rPr lang="en-US" sz="1600" b="1" dirty="0">
                <a:solidFill>
                  <a:srgbClr val="1F6F8B"/>
                </a:solidFill>
                <a:latin typeface="Calibri" pitchFamily="34" charset="0"/>
                <a:ea typeface="Calibri" pitchFamily="34" charset="-122"/>
                <a:cs typeface="Calibri" pitchFamily="34" charset="-120"/>
              </a:rPr>
              <a:t>3</a:t>
            </a:r>
            <a:endParaRPr lang="en-US" sz="1600" dirty="0"/>
          </a:p>
        </p:txBody>
      </p:sp>
      <p:sp>
        <p:nvSpPr>
          <p:cNvPr id="25" name="Text 23"/>
          <p:cNvSpPr/>
          <p:nvPr/>
        </p:nvSpPr>
        <p:spPr>
          <a:xfrm>
            <a:off x="8409280" y="2423160"/>
            <a:ext cx="3017520" cy="365760"/>
          </a:xfrm>
          <a:prstGeom prst="rect">
            <a:avLst/>
          </a:prstGeom>
          <a:noFill/>
          <a:ln/>
        </p:spPr>
        <p:txBody>
          <a:bodyPr wrap="square" rtlCol="0" anchor="t"/>
          <a:lstStyle/>
          <a:p>
            <a:pPr marL="0" indent="0">
              <a:buNone/>
            </a:pPr>
            <a:r>
              <a:rPr lang="en-US" sz="1800" b="1" dirty="0">
                <a:solidFill>
                  <a:srgbClr val="1F6F8B"/>
                </a:solidFill>
                <a:latin typeface="Calibri" pitchFamily="34" charset="0"/>
                <a:ea typeface="Calibri" pitchFamily="34" charset="-122"/>
                <a:cs typeface="Calibri" pitchFamily="34" charset="-120"/>
              </a:rPr>
              <a:t>Adolescence</a:t>
            </a:r>
            <a:endParaRPr lang="en-US" sz="1800" dirty="0"/>
          </a:p>
        </p:txBody>
      </p:sp>
      <p:sp>
        <p:nvSpPr>
          <p:cNvPr id="26" name="Text 24"/>
          <p:cNvSpPr/>
          <p:nvPr/>
        </p:nvSpPr>
        <p:spPr>
          <a:xfrm>
            <a:off x="8409280" y="2788920"/>
            <a:ext cx="3017520" cy="320040"/>
          </a:xfrm>
          <a:prstGeom prst="rect">
            <a:avLst/>
          </a:prstGeom>
          <a:noFill/>
          <a:ln/>
        </p:spPr>
        <p:txBody>
          <a:bodyPr wrap="square" rtlCol="0" anchor="t"/>
          <a:lstStyle/>
          <a:p>
            <a:pPr marL="0" indent="0">
              <a:buNone/>
            </a:pPr>
            <a:r>
              <a:rPr lang="en-US" sz="1200" i="1" dirty="0">
                <a:solidFill>
                  <a:srgbClr val="63B3C8"/>
                </a:solidFill>
                <a:latin typeface="Calibri" pitchFamily="34" charset="0"/>
                <a:ea typeface="Calibri" pitchFamily="34" charset="-122"/>
                <a:cs typeface="Calibri" pitchFamily="34" charset="-120"/>
              </a:rPr>
              <a:t>Risque d’aggravation sans soins spécifiques</a:t>
            </a:r>
            <a:endParaRPr lang="en-US" sz="1200" dirty="0"/>
          </a:p>
        </p:txBody>
      </p:sp>
      <p:sp>
        <p:nvSpPr>
          <p:cNvPr id="27" name="Text 25"/>
          <p:cNvSpPr/>
          <p:nvPr/>
        </p:nvSpPr>
        <p:spPr>
          <a:xfrm>
            <a:off x="8409280" y="3200400"/>
            <a:ext cx="3017520" cy="1645920"/>
          </a:xfrm>
          <a:prstGeom prst="rect">
            <a:avLst/>
          </a:prstGeom>
          <a:noFill/>
          <a:ln/>
        </p:spPr>
        <p:txBody>
          <a:bodyPr wrap="square" rtlCol="0" anchor="t"/>
          <a:lstStyle/>
          <a:p>
            <a:pPr marL="342900" indent="-342900">
              <a:spcAft>
                <a:spcPts val="400"/>
              </a:spcAft>
              <a:buSzPct val="100000"/>
              <a:buChar char="•"/>
            </a:pPr>
            <a:r>
              <a:rPr lang="en-US" sz="1200" dirty="0">
                <a:solidFill>
                  <a:srgbClr val="334155"/>
                </a:solidFill>
                <a:latin typeface="Calibri" pitchFamily="34" charset="0"/>
                <a:ea typeface="Calibri" pitchFamily="34" charset="-122"/>
                <a:cs typeface="Calibri" pitchFamily="34" charset="-120"/>
              </a:rPr>
              <a:t>Aggravation des troubles externalisés et internalisés sévères</a:t>
            </a:r>
          </a:p>
          <a:p>
            <a:pPr marL="342900" indent="-342900">
              <a:spcAft>
                <a:spcPts val="400"/>
              </a:spcAft>
              <a:buSzPct val="100000"/>
              <a:buChar char="•"/>
            </a:pPr>
            <a:r>
              <a:rPr lang="en-US" sz="1200" dirty="0">
                <a:solidFill>
                  <a:srgbClr val="334155"/>
                </a:solidFill>
                <a:latin typeface="Calibri" pitchFamily="34" charset="0"/>
                <a:ea typeface="Calibri" pitchFamily="34" charset="-122"/>
                <a:cs typeface="Calibri" pitchFamily="34" charset="-120"/>
              </a:rPr>
              <a:t>Risque de rejet des institutions dans les situations les plus graves devant l’intensité des troubles et l’impact sur les différents lieux d’accueil.</a:t>
            </a:r>
          </a:p>
        </p:txBody>
      </p:sp>
      <p:sp>
        <p:nvSpPr>
          <p:cNvPr id="28" name="Shape 26"/>
          <p:cNvSpPr/>
          <p:nvPr/>
        </p:nvSpPr>
        <p:spPr>
          <a:xfrm>
            <a:off x="1560424" y="5038344"/>
            <a:ext cx="9144000" cy="1691640"/>
          </a:xfrm>
          <a:prstGeom prst="roundRect">
            <a:avLst>
              <a:gd name="adj" fmla="val 9730"/>
            </a:avLst>
          </a:prstGeom>
          <a:solidFill>
            <a:srgbClr val="D6E4EB">
              <a:alpha val="30000"/>
            </a:srgbClr>
          </a:solidFill>
          <a:ln/>
        </p:spPr>
      </p:sp>
      <p:sp>
        <p:nvSpPr>
          <p:cNvPr id="29" name="Shape 27"/>
          <p:cNvSpPr/>
          <p:nvPr/>
        </p:nvSpPr>
        <p:spPr>
          <a:xfrm>
            <a:off x="1523848" y="4983480"/>
            <a:ext cx="9144000" cy="1691640"/>
          </a:xfrm>
          <a:prstGeom prst="roundRect">
            <a:avLst>
              <a:gd name="adj" fmla="val 9730"/>
            </a:avLst>
          </a:prstGeom>
          <a:solidFill>
            <a:srgbClr val="FFFFFF"/>
          </a:solidFill>
          <a:ln w="6350">
            <a:solidFill>
              <a:srgbClr val="D6E4EB"/>
            </a:solidFill>
            <a:prstDash val="solid"/>
          </a:ln>
        </p:spPr>
      </p:sp>
      <p:sp>
        <p:nvSpPr>
          <p:cNvPr id="31" name="Text 29"/>
          <p:cNvSpPr/>
          <p:nvPr/>
        </p:nvSpPr>
        <p:spPr>
          <a:xfrm>
            <a:off x="1843888" y="5367528"/>
            <a:ext cx="8503920" cy="411480"/>
          </a:xfrm>
          <a:prstGeom prst="rect">
            <a:avLst/>
          </a:prstGeom>
          <a:noFill/>
          <a:ln/>
        </p:spPr>
        <p:txBody>
          <a:bodyPr wrap="square" rtlCol="0" anchor="t"/>
          <a:lstStyle/>
          <a:p>
            <a:pPr marL="0" indent="0">
              <a:buNone/>
            </a:pPr>
            <a:r>
              <a:rPr lang="en-US" sz="1500" b="1" dirty="0">
                <a:solidFill>
                  <a:srgbClr val="1F6F8B"/>
                </a:solidFill>
                <a:latin typeface="Calibri" pitchFamily="34" charset="0"/>
                <a:ea typeface="Calibri" pitchFamily="34" charset="-122"/>
                <a:cs typeface="Calibri" pitchFamily="34" charset="-120"/>
              </a:rPr>
              <a:t>La pédopsychiatrie sociale : des tableaux hétérogènes</a:t>
            </a:r>
            <a:endParaRPr lang="en-US" sz="1500" dirty="0"/>
          </a:p>
        </p:txBody>
      </p:sp>
      <p:sp>
        <p:nvSpPr>
          <p:cNvPr id="32" name="Text 30"/>
          <p:cNvSpPr/>
          <p:nvPr/>
        </p:nvSpPr>
        <p:spPr>
          <a:xfrm>
            <a:off x="1843888" y="5788152"/>
            <a:ext cx="8503920" cy="777240"/>
          </a:xfrm>
          <a:prstGeom prst="rect">
            <a:avLst/>
          </a:prstGeom>
          <a:noFill/>
          <a:ln/>
        </p:spPr>
        <p:txBody>
          <a:bodyPr wrap="square" rtlCol="0" anchor="t"/>
          <a:lstStyle/>
          <a:p>
            <a:r>
              <a:rPr lang="en-US" sz="1300" dirty="0">
                <a:solidFill>
                  <a:srgbClr val="334155"/>
                </a:solidFill>
                <a:latin typeface="Calibri" pitchFamily="34" charset="0"/>
                <a:ea typeface="Calibri" pitchFamily="34" charset="-122"/>
                <a:cs typeface="Calibri" pitchFamily="34" charset="-120"/>
              </a:rPr>
              <a:t>Troubles neuro-développementaux, troubles du comportement graves, retards d’apprentissage, troubles du spectre autistique, </a:t>
            </a:r>
            <a:r>
              <a:rPr lang="en-US" sz="1400" dirty="0">
                <a:solidFill>
                  <a:srgbClr val="334155"/>
                </a:solidFill>
                <a:latin typeface="Calibri" pitchFamily="34" charset="0"/>
                <a:ea typeface="Calibri" pitchFamily="34" charset="-122"/>
                <a:cs typeface="Calibri" pitchFamily="34" charset="-120"/>
              </a:rPr>
              <a:t>troubles graves de la personnalité</a:t>
            </a:r>
            <a:r>
              <a:rPr lang="en-US" sz="1400" dirty="0"/>
              <a:t> avec risque de p</a:t>
            </a:r>
            <a:r>
              <a:rPr lang="en-US" sz="1400" dirty="0">
                <a:solidFill>
                  <a:srgbClr val="334155"/>
                </a:solidFill>
                <a:latin typeface="Calibri" pitchFamily="34" charset="0"/>
                <a:ea typeface="Calibri" pitchFamily="34" charset="-122"/>
                <a:cs typeface="Calibri" pitchFamily="34" charset="-120"/>
              </a:rPr>
              <a:t>érennisation à l’âge adulte.</a:t>
            </a:r>
          </a:p>
          <a:p>
            <a:r>
              <a:rPr lang="en-US" sz="1400" dirty="0">
                <a:solidFill>
                  <a:srgbClr val="334155"/>
                </a:solidFill>
                <a:latin typeface="Calibri" pitchFamily="34" charset="0"/>
                <a:cs typeface="Calibri" pitchFamily="34" charset="-120"/>
              </a:rPr>
              <a:t>Ces enfants mettent souvent en échec les institutions en l’absence de mise en place de soins spécifiques.</a:t>
            </a:r>
            <a:endParaRPr lang="en-US" sz="1400" dirty="0"/>
          </a:p>
          <a:p>
            <a:pPr marL="0" indent="0">
              <a:buNone/>
            </a:pPr>
            <a:endParaRPr lang="en-US" sz="1300" dirty="0">
              <a:highlight>
                <a:srgbClr val="FFFF00"/>
              </a:highlight>
            </a:endParaRPr>
          </a:p>
        </p:txBody>
      </p:sp>
      <p:sp>
        <p:nvSpPr>
          <p:cNvPr id="33" name="Shape 11">
            <a:extLst>
              <a:ext uri="{FF2B5EF4-FFF2-40B4-BE49-F238E27FC236}">
                <a16:creationId xmlns:a16="http://schemas.microsoft.com/office/drawing/2014/main" id="{4EB0C9F4-463B-3894-A8FE-4CE6ED0BC090}"/>
              </a:ext>
            </a:extLst>
          </p:cNvPr>
          <p:cNvSpPr/>
          <p:nvPr/>
        </p:nvSpPr>
        <p:spPr>
          <a:xfrm>
            <a:off x="1705128" y="5532120"/>
            <a:ext cx="54864" cy="1005840"/>
          </a:xfrm>
          <a:prstGeom prst="rect">
            <a:avLst/>
          </a:prstGeom>
          <a:solidFill>
            <a:srgbClr val="63B3C8"/>
          </a:solid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bg>
      <p:bgPr>
        <a:solidFill>
          <a:srgbClr val="F7FBFD"/>
        </a:solidFill>
        <a:effectLst/>
      </p:bgPr>
    </p:bg>
    <p:spTree>
      <p:nvGrpSpPr>
        <p:cNvPr id="1" name=""/>
        <p:cNvGrpSpPr/>
        <p:nvPr/>
      </p:nvGrpSpPr>
      <p:grpSpPr>
        <a:xfrm>
          <a:off x="0" y="0"/>
          <a:ext cx="0" cy="0"/>
          <a:chOff x="0" y="0"/>
          <a:chExt cx="0" cy="0"/>
        </a:xfrm>
      </p:grpSpPr>
      <p:sp>
        <p:nvSpPr>
          <p:cNvPr id="2" name="Shape 0"/>
          <p:cNvSpPr/>
          <p:nvPr/>
        </p:nvSpPr>
        <p:spPr>
          <a:xfrm>
            <a:off x="10424160" y="-1371600"/>
            <a:ext cx="2926080" cy="2926080"/>
          </a:xfrm>
          <a:prstGeom prst="ellipse">
            <a:avLst/>
          </a:prstGeom>
          <a:solidFill>
            <a:srgbClr val="1F6F8B">
              <a:alpha val="4000"/>
            </a:srgbClr>
          </a:solidFill>
          <a:ln/>
        </p:spPr>
      </p:sp>
      <p:sp>
        <p:nvSpPr>
          <p:cNvPr id="3" name="Shape 1"/>
          <p:cNvSpPr/>
          <p:nvPr/>
        </p:nvSpPr>
        <p:spPr>
          <a:xfrm>
            <a:off x="-1280160" y="5852160"/>
            <a:ext cx="2560320" cy="2560320"/>
          </a:xfrm>
          <a:prstGeom prst="ellipse">
            <a:avLst/>
          </a:prstGeom>
          <a:solidFill>
            <a:srgbClr val="9CCF7A">
              <a:alpha val="4000"/>
            </a:srgbClr>
          </a:solidFill>
          <a:ln/>
        </p:spPr>
      </p:sp>
      <p:sp>
        <p:nvSpPr>
          <p:cNvPr id="4" name="Shape 2"/>
          <p:cNvSpPr/>
          <p:nvPr/>
        </p:nvSpPr>
        <p:spPr>
          <a:xfrm>
            <a:off x="10515600" y="5669280"/>
            <a:ext cx="1828800" cy="1828800"/>
          </a:xfrm>
          <a:prstGeom prst="ellipse">
            <a:avLst/>
          </a:prstGeom>
          <a:solidFill>
            <a:srgbClr val="63B3C8">
              <a:alpha val="3000"/>
            </a:srgbClr>
          </a:solidFill>
          <a:ln/>
        </p:spPr>
      </p:sp>
      <p:sp>
        <p:nvSpPr>
          <p:cNvPr id="5" name="Text 3"/>
          <p:cNvSpPr/>
          <p:nvPr/>
        </p:nvSpPr>
        <p:spPr>
          <a:xfrm>
            <a:off x="640080" y="411480"/>
            <a:ext cx="7315200" cy="292608"/>
          </a:xfrm>
          <a:prstGeom prst="rect">
            <a:avLst/>
          </a:prstGeom>
          <a:noFill/>
          <a:ln/>
        </p:spPr>
        <p:txBody>
          <a:bodyPr wrap="square" rtlCol="0" anchor="ctr"/>
          <a:lstStyle/>
          <a:p>
            <a:pPr marL="0" indent="0">
              <a:buNone/>
            </a:pPr>
            <a:endParaRPr lang="en-US" sz="1100" dirty="0"/>
          </a:p>
        </p:txBody>
      </p:sp>
      <p:sp>
        <p:nvSpPr>
          <p:cNvPr id="6" name="Text 4"/>
          <p:cNvSpPr/>
          <p:nvPr/>
        </p:nvSpPr>
        <p:spPr>
          <a:xfrm>
            <a:off x="640080" y="713232"/>
            <a:ext cx="10972800" cy="822960"/>
          </a:xfrm>
          <a:prstGeom prst="rect">
            <a:avLst/>
          </a:prstGeom>
          <a:noFill/>
          <a:ln/>
        </p:spPr>
        <p:txBody>
          <a:bodyPr wrap="square" rtlCol="0" anchor="ctr"/>
          <a:lstStyle/>
          <a:p>
            <a:pPr marL="0" indent="0">
              <a:buNone/>
            </a:pPr>
            <a:r>
              <a:rPr lang="en-US" sz="3600" dirty="0">
                <a:solidFill>
                  <a:srgbClr val="1F6F8B"/>
                </a:solidFill>
                <a:latin typeface="Georgia" pitchFamily="34" charset="0"/>
              </a:rPr>
              <a:t>Trois axes psychopathologiques</a:t>
            </a:r>
            <a:endParaRPr lang="en-US" sz="3600" dirty="0"/>
          </a:p>
        </p:txBody>
      </p:sp>
      <p:sp>
        <p:nvSpPr>
          <p:cNvPr id="7" name="Shape 5"/>
          <p:cNvSpPr/>
          <p:nvPr/>
        </p:nvSpPr>
        <p:spPr>
          <a:xfrm>
            <a:off x="640080" y="1920240"/>
            <a:ext cx="3520440" cy="3108960"/>
          </a:xfrm>
          <a:prstGeom prst="roundRect">
            <a:avLst>
              <a:gd name="adj" fmla="val 5294"/>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8" name="Shape 6"/>
          <p:cNvSpPr/>
          <p:nvPr/>
        </p:nvSpPr>
        <p:spPr>
          <a:xfrm>
            <a:off x="960120" y="2240280"/>
            <a:ext cx="502920" cy="502920"/>
          </a:xfrm>
          <a:prstGeom prst="ellipse">
            <a:avLst/>
          </a:prstGeom>
          <a:solidFill>
            <a:srgbClr val="E6EEF2"/>
          </a:solidFill>
          <a:ln/>
        </p:spPr>
      </p:sp>
      <p:sp>
        <p:nvSpPr>
          <p:cNvPr id="9" name="Text 7"/>
          <p:cNvSpPr/>
          <p:nvPr/>
        </p:nvSpPr>
        <p:spPr>
          <a:xfrm>
            <a:off x="960120" y="2240280"/>
            <a:ext cx="502920" cy="502920"/>
          </a:xfrm>
          <a:prstGeom prst="rect">
            <a:avLst/>
          </a:prstGeom>
          <a:noFill/>
          <a:ln/>
        </p:spPr>
        <p:txBody>
          <a:bodyPr wrap="square" rtlCol="0" anchor="ctr"/>
          <a:lstStyle/>
          <a:p>
            <a:pPr marL="0" indent="0" algn="ctr">
              <a:buNone/>
            </a:pPr>
            <a:r>
              <a:rPr lang="en-US" sz="1600" b="1" dirty="0">
                <a:solidFill>
                  <a:srgbClr val="1F6F8B"/>
                </a:solidFill>
                <a:latin typeface="Calibri" pitchFamily="34" charset="0"/>
                <a:ea typeface="Calibri" pitchFamily="34" charset="-122"/>
                <a:cs typeface="Calibri" pitchFamily="34" charset="-120"/>
              </a:rPr>
              <a:t>1</a:t>
            </a:r>
            <a:endParaRPr lang="en-US" sz="1600" dirty="0"/>
          </a:p>
        </p:txBody>
      </p:sp>
      <p:sp>
        <p:nvSpPr>
          <p:cNvPr id="10" name="Text 8"/>
          <p:cNvSpPr/>
          <p:nvPr/>
        </p:nvSpPr>
        <p:spPr>
          <a:xfrm>
            <a:off x="960120" y="2880360"/>
            <a:ext cx="2880360" cy="457200"/>
          </a:xfrm>
          <a:prstGeom prst="rect">
            <a:avLst/>
          </a:prstGeom>
          <a:noFill/>
          <a:ln/>
        </p:spPr>
        <p:txBody>
          <a:bodyPr wrap="square" rtlCol="0" anchor="ctr"/>
          <a:lstStyle/>
          <a:p>
            <a:pPr marL="0" indent="0">
              <a:buNone/>
            </a:pPr>
            <a:r>
              <a:rPr lang="en-US" sz="1600" b="1" dirty="0">
                <a:solidFill>
                  <a:srgbClr val="1F6F8B"/>
                </a:solidFill>
                <a:latin typeface="Calibri" pitchFamily="34" charset="0"/>
                <a:ea typeface="Calibri" pitchFamily="34" charset="-122"/>
                <a:cs typeface="Calibri" pitchFamily="34" charset="-120"/>
              </a:rPr>
              <a:t>Troubles de l'attachement</a:t>
            </a:r>
            <a:endParaRPr lang="en-US" sz="1600" dirty="0"/>
          </a:p>
        </p:txBody>
      </p:sp>
      <p:sp>
        <p:nvSpPr>
          <p:cNvPr id="11" name="Text 9"/>
          <p:cNvSpPr/>
          <p:nvPr/>
        </p:nvSpPr>
        <p:spPr>
          <a:xfrm>
            <a:off x="960120" y="3429000"/>
            <a:ext cx="2880360" cy="1417320"/>
          </a:xfrm>
          <a:prstGeom prst="rect">
            <a:avLst/>
          </a:prstGeom>
          <a:noFill/>
          <a:ln/>
        </p:spPr>
        <p:txBody>
          <a:bodyPr wrap="square" rtlCol="0" anchor="t"/>
          <a:lstStyle/>
          <a:p>
            <a:pPr marL="0" indent="0">
              <a:buNone/>
            </a:pPr>
            <a:r>
              <a:rPr lang="en-US" sz="1300" dirty="0">
                <a:solidFill>
                  <a:srgbClr val="334155"/>
                </a:solidFill>
                <a:latin typeface="Calibri" pitchFamily="34" charset="0"/>
                <a:ea typeface="Calibri" pitchFamily="34" charset="-122"/>
                <a:cs typeface="Calibri" pitchFamily="34" charset="-120"/>
              </a:rPr>
              <a:t>Ruptures précoces ou répétées des liens</a:t>
            </a:r>
          </a:p>
          <a:p>
            <a:pPr marL="0" indent="0">
              <a:buNone/>
            </a:pPr>
            <a:endParaRPr lang="en-US" sz="1300" dirty="0">
              <a:solidFill>
                <a:srgbClr val="334155"/>
              </a:solidFill>
              <a:latin typeface="Calibri" pitchFamily="34" charset="0"/>
              <a:ea typeface="Calibri" pitchFamily="34" charset="-122"/>
              <a:cs typeface="Calibri" pitchFamily="34" charset="-120"/>
            </a:endParaRPr>
          </a:p>
          <a:p>
            <a:pPr marL="0" indent="0">
              <a:buNone/>
            </a:pPr>
            <a:r>
              <a:rPr lang="en-US" sz="1300" dirty="0">
                <a:solidFill>
                  <a:srgbClr val="334155"/>
                </a:solidFill>
                <a:latin typeface="Calibri" pitchFamily="34" charset="0"/>
                <a:ea typeface="Calibri" pitchFamily="34" charset="-122"/>
                <a:cs typeface="Calibri" pitchFamily="34" charset="-120"/>
              </a:rPr>
              <a:t>Insécurité affective durable</a:t>
            </a:r>
          </a:p>
          <a:p>
            <a:pPr marL="0" indent="0">
              <a:buNone/>
            </a:pPr>
            <a:r>
              <a:rPr lang="en-US" sz="1300" dirty="0">
                <a:solidFill>
                  <a:srgbClr val="334155"/>
                </a:solidFill>
                <a:latin typeface="Calibri" pitchFamily="34" charset="0"/>
                <a:cs typeface="Calibri" pitchFamily="34" charset="-120"/>
              </a:rPr>
              <a:t>Difficultés relationnelles et de régulation émotionnelle</a:t>
            </a:r>
            <a:endParaRPr lang="en-US" sz="1300" dirty="0"/>
          </a:p>
        </p:txBody>
      </p:sp>
      <p:sp>
        <p:nvSpPr>
          <p:cNvPr id="12" name="Shape 10"/>
          <p:cNvSpPr/>
          <p:nvPr/>
        </p:nvSpPr>
        <p:spPr>
          <a:xfrm>
            <a:off x="4389120" y="1920240"/>
            <a:ext cx="3520440" cy="3108960"/>
          </a:xfrm>
          <a:prstGeom prst="roundRect">
            <a:avLst>
              <a:gd name="adj" fmla="val 5294"/>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3" name="Shape 11"/>
          <p:cNvSpPr/>
          <p:nvPr/>
        </p:nvSpPr>
        <p:spPr>
          <a:xfrm>
            <a:off x="4709160" y="2240280"/>
            <a:ext cx="502920" cy="502920"/>
          </a:xfrm>
          <a:prstGeom prst="ellipse">
            <a:avLst/>
          </a:prstGeom>
          <a:solidFill>
            <a:srgbClr val="E6EEF2"/>
          </a:solidFill>
          <a:ln/>
        </p:spPr>
      </p:sp>
      <p:sp>
        <p:nvSpPr>
          <p:cNvPr id="14" name="Text 12"/>
          <p:cNvSpPr/>
          <p:nvPr/>
        </p:nvSpPr>
        <p:spPr>
          <a:xfrm>
            <a:off x="4709160" y="2240280"/>
            <a:ext cx="502920" cy="502920"/>
          </a:xfrm>
          <a:prstGeom prst="rect">
            <a:avLst/>
          </a:prstGeom>
          <a:noFill/>
          <a:ln/>
        </p:spPr>
        <p:txBody>
          <a:bodyPr wrap="square" rtlCol="0" anchor="ctr"/>
          <a:lstStyle/>
          <a:p>
            <a:pPr marL="0" indent="0" algn="ctr">
              <a:buNone/>
            </a:pPr>
            <a:r>
              <a:rPr lang="en-US" sz="1600" b="1" dirty="0">
                <a:solidFill>
                  <a:srgbClr val="1F6F8B"/>
                </a:solidFill>
                <a:latin typeface="Calibri" pitchFamily="34" charset="0"/>
                <a:ea typeface="Calibri" pitchFamily="34" charset="-122"/>
                <a:cs typeface="Calibri" pitchFamily="34" charset="-120"/>
              </a:rPr>
              <a:t>2</a:t>
            </a:r>
            <a:endParaRPr lang="en-US" sz="1600" dirty="0"/>
          </a:p>
        </p:txBody>
      </p:sp>
      <p:sp>
        <p:nvSpPr>
          <p:cNvPr id="15" name="Text 13"/>
          <p:cNvSpPr/>
          <p:nvPr/>
        </p:nvSpPr>
        <p:spPr>
          <a:xfrm>
            <a:off x="4709160" y="2880360"/>
            <a:ext cx="2880360" cy="457200"/>
          </a:xfrm>
          <a:prstGeom prst="rect">
            <a:avLst/>
          </a:prstGeom>
          <a:noFill/>
          <a:ln/>
        </p:spPr>
        <p:txBody>
          <a:bodyPr wrap="square" rtlCol="0" anchor="ctr"/>
          <a:lstStyle/>
          <a:p>
            <a:pPr marL="0" indent="0">
              <a:buNone/>
            </a:pPr>
            <a:r>
              <a:rPr lang="en-US" sz="1600" b="1" dirty="0">
                <a:solidFill>
                  <a:srgbClr val="1F6F8B"/>
                </a:solidFill>
                <a:latin typeface="Calibri" pitchFamily="34" charset="0"/>
                <a:ea typeface="Calibri" pitchFamily="34" charset="-122"/>
                <a:cs typeface="Calibri" pitchFamily="34" charset="-120"/>
              </a:rPr>
              <a:t>Psychotraumatismes complexes</a:t>
            </a:r>
            <a:endParaRPr lang="en-US" sz="1600" dirty="0"/>
          </a:p>
        </p:txBody>
      </p:sp>
      <p:sp>
        <p:nvSpPr>
          <p:cNvPr id="16" name="Text 14"/>
          <p:cNvSpPr/>
          <p:nvPr/>
        </p:nvSpPr>
        <p:spPr>
          <a:xfrm>
            <a:off x="4709160" y="3429000"/>
            <a:ext cx="2880360" cy="1417320"/>
          </a:xfrm>
          <a:prstGeom prst="rect">
            <a:avLst/>
          </a:prstGeom>
          <a:noFill/>
          <a:ln/>
        </p:spPr>
        <p:txBody>
          <a:bodyPr wrap="square" rtlCol="0" anchor="t"/>
          <a:lstStyle/>
          <a:p>
            <a:pPr marL="0" indent="0">
              <a:buNone/>
            </a:pPr>
            <a:r>
              <a:rPr lang="en-US" sz="1300" dirty="0">
                <a:solidFill>
                  <a:srgbClr val="334155"/>
                </a:solidFill>
                <a:latin typeface="Calibri" pitchFamily="34" charset="0"/>
                <a:ea typeface="Calibri" pitchFamily="34" charset="-122"/>
                <a:cs typeface="Calibri" pitchFamily="34" charset="-120"/>
              </a:rPr>
              <a:t>Exposition précoce et répétée à des événements traumatiques souvent intrafamiliaux</a:t>
            </a:r>
          </a:p>
          <a:p>
            <a:pPr marL="0" indent="0">
              <a:buNone/>
            </a:pPr>
            <a:r>
              <a:rPr lang="en-US" sz="1300" dirty="0">
                <a:solidFill>
                  <a:srgbClr val="334155"/>
                </a:solidFill>
                <a:latin typeface="Calibri" pitchFamily="34" charset="0"/>
                <a:ea typeface="Calibri" pitchFamily="34" charset="-122"/>
                <a:cs typeface="Calibri" pitchFamily="34" charset="-120"/>
              </a:rPr>
              <a:t>Retentissement développemental affectif et relationnel</a:t>
            </a:r>
            <a:endParaRPr lang="en-US" sz="1300" dirty="0"/>
          </a:p>
        </p:txBody>
      </p:sp>
      <p:sp>
        <p:nvSpPr>
          <p:cNvPr id="17" name="Shape 15"/>
          <p:cNvSpPr/>
          <p:nvPr/>
        </p:nvSpPr>
        <p:spPr>
          <a:xfrm>
            <a:off x="8138160" y="1920240"/>
            <a:ext cx="3520440" cy="3108960"/>
          </a:xfrm>
          <a:prstGeom prst="roundRect">
            <a:avLst>
              <a:gd name="adj" fmla="val 5294"/>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8" name="Shape 16"/>
          <p:cNvSpPr/>
          <p:nvPr/>
        </p:nvSpPr>
        <p:spPr>
          <a:xfrm>
            <a:off x="8458200" y="2240280"/>
            <a:ext cx="502920" cy="502920"/>
          </a:xfrm>
          <a:prstGeom prst="ellipse">
            <a:avLst/>
          </a:prstGeom>
          <a:solidFill>
            <a:srgbClr val="E6EEF2"/>
          </a:solidFill>
          <a:ln/>
        </p:spPr>
      </p:sp>
      <p:sp>
        <p:nvSpPr>
          <p:cNvPr id="19" name="Text 17"/>
          <p:cNvSpPr/>
          <p:nvPr/>
        </p:nvSpPr>
        <p:spPr>
          <a:xfrm>
            <a:off x="8458200" y="2240280"/>
            <a:ext cx="502920" cy="502920"/>
          </a:xfrm>
          <a:prstGeom prst="rect">
            <a:avLst/>
          </a:prstGeom>
          <a:noFill/>
          <a:ln/>
        </p:spPr>
        <p:txBody>
          <a:bodyPr wrap="square" rtlCol="0" anchor="ctr"/>
          <a:lstStyle/>
          <a:p>
            <a:pPr marL="0" indent="0" algn="ctr">
              <a:buNone/>
            </a:pPr>
            <a:r>
              <a:rPr lang="en-US" sz="1600" b="1" dirty="0">
                <a:solidFill>
                  <a:srgbClr val="1F6F8B"/>
                </a:solidFill>
                <a:latin typeface="Calibri" pitchFamily="34" charset="0"/>
                <a:ea typeface="Calibri" pitchFamily="34" charset="-122"/>
                <a:cs typeface="Calibri" pitchFamily="34" charset="-120"/>
              </a:rPr>
              <a:t>3</a:t>
            </a:r>
            <a:endParaRPr lang="en-US" sz="1600" dirty="0"/>
          </a:p>
        </p:txBody>
      </p:sp>
      <p:sp>
        <p:nvSpPr>
          <p:cNvPr id="20" name="Text 18"/>
          <p:cNvSpPr/>
          <p:nvPr/>
        </p:nvSpPr>
        <p:spPr>
          <a:xfrm>
            <a:off x="8458200" y="2880360"/>
            <a:ext cx="2773680" cy="457200"/>
          </a:xfrm>
          <a:prstGeom prst="rect">
            <a:avLst/>
          </a:prstGeom>
          <a:noFill/>
          <a:ln/>
        </p:spPr>
        <p:txBody>
          <a:bodyPr wrap="square" rtlCol="0" anchor="ctr"/>
          <a:lstStyle/>
          <a:p>
            <a:pPr marL="0" indent="0">
              <a:buNone/>
            </a:pPr>
            <a:r>
              <a:rPr lang="en-US" sz="1600" b="1" dirty="0">
                <a:solidFill>
                  <a:srgbClr val="1F6F8B"/>
                </a:solidFill>
                <a:latin typeface="Calibri" pitchFamily="34" charset="0"/>
                <a:ea typeface="Calibri" pitchFamily="34" charset="-122"/>
                <a:cs typeface="Calibri" pitchFamily="34" charset="-120"/>
              </a:rPr>
              <a:t>Troubles psychiatriques et du neurodéveloppement</a:t>
            </a:r>
            <a:endParaRPr lang="en-US" sz="1600" dirty="0"/>
          </a:p>
        </p:txBody>
      </p:sp>
      <p:sp>
        <p:nvSpPr>
          <p:cNvPr id="21" name="Text 19"/>
          <p:cNvSpPr/>
          <p:nvPr/>
        </p:nvSpPr>
        <p:spPr>
          <a:xfrm>
            <a:off x="8458200" y="3429000"/>
            <a:ext cx="2880360" cy="1417320"/>
          </a:xfrm>
          <a:prstGeom prst="rect">
            <a:avLst/>
          </a:prstGeom>
          <a:noFill/>
          <a:ln/>
        </p:spPr>
        <p:txBody>
          <a:bodyPr wrap="square" rtlCol="0" anchor="t"/>
          <a:lstStyle/>
          <a:p>
            <a:pPr marL="0" indent="0">
              <a:buNone/>
            </a:pPr>
            <a:r>
              <a:rPr lang="en-US" sz="1300" dirty="0">
                <a:solidFill>
                  <a:srgbClr val="334155"/>
                </a:solidFill>
                <a:latin typeface="Calibri" pitchFamily="34" charset="0"/>
                <a:ea typeface="Calibri" pitchFamily="34" charset="-122"/>
                <a:cs typeface="Calibri" pitchFamily="34" charset="-120"/>
              </a:rPr>
              <a:t>Manifestations cliniques hétérogènes :</a:t>
            </a:r>
          </a:p>
          <a:p>
            <a:pPr marL="0" indent="0">
              <a:buNone/>
            </a:pPr>
            <a:r>
              <a:rPr lang="en-US" sz="1300" dirty="0">
                <a:solidFill>
                  <a:srgbClr val="334155"/>
                </a:solidFill>
                <a:latin typeface="Calibri" pitchFamily="34" charset="0"/>
                <a:ea typeface="Calibri" pitchFamily="34" charset="-122"/>
                <a:cs typeface="Calibri" pitchFamily="34" charset="-120"/>
              </a:rPr>
              <a:t>Troubles internalisés, </a:t>
            </a:r>
          </a:p>
          <a:p>
            <a:pPr marL="0" indent="0">
              <a:buNone/>
            </a:pPr>
            <a:r>
              <a:rPr lang="en-US" sz="1300" dirty="0">
                <a:solidFill>
                  <a:srgbClr val="334155"/>
                </a:solidFill>
                <a:latin typeface="Calibri" pitchFamily="34" charset="0"/>
                <a:ea typeface="Calibri" pitchFamily="34" charset="-122"/>
                <a:cs typeface="Calibri" pitchFamily="34" charset="-120"/>
              </a:rPr>
              <a:t>Troubles externalisés,</a:t>
            </a:r>
          </a:p>
          <a:p>
            <a:pPr marL="0" indent="0">
              <a:buNone/>
            </a:pPr>
            <a:r>
              <a:rPr lang="en-US" sz="1300" dirty="0">
                <a:solidFill>
                  <a:srgbClr val="334155"/>
                </a:solidFill>
                <a:latin typeface="Calibri" pitchFamily="34" charset="0"/>
                <a:ea typeface="Calibri" pitchFamily="34" charset="-122"/>
                <a:cs typeface="Calibri" pitchFamily="34" charset="-120"/>
              </a:rPr>
              <a:t>Troubles du neurodéveloppement.</a:t>
            </a:r>
            <a:endParaRPr lang="en-US" sz="1300" dirty="0"/>
          </a:p>
        </p:txBody>
      </p:sp>
      <p:sp>
        <p:nvSpPr>
          <p:cNvPr id="22" name="Shape 20"/>
          <p:cNvSpPr/>
          <p:nvPr/>
        </p:nvSpPr>
        <p:spPr>
          <a:xfrm>
            <a:off x="640080" y="5349240"/>
            <a:ext cx="54864" cy="1005840"/>
          </a:xfrm>
          <a:prstGeom prst="rect">
            <a:avLst/>
          </a:prstGeom>
          <a:solidFill>
            <a:srgbClr val="63B3C8"/>
          </a:solidFill>
          <a:ln/>
        </p:spPr>
      </p:sp>
      <p:sp>
        <p:nvSpPr>
          <p:cNvPr id="23" name="Text 21"/>
          <p:cNvSpPr/>
          <p:nvPr/>
        </p:nvSpPr>
        <p:spPr>
          <a:xfrm>
            <a:off x="868680" y="5349240"/>
            <a:ext cx="10607040" cy="1005840"/>
          </a:xfrm>
          <a:prstGeom prst="rect">
            <a:avLst/>
          </a:prstGeom>
          <a:noFill/>
          <a:ln/>
        </p:spPr>
        <p:txBody>
          <a:bodyPr wrap="square" rtlCol="0" anchor="ctr"/>
          <a:lstStyle/>
          <a:p>
            <a:pPr marL="0" indent="0">
              <a:buNone/>
            </a:pPr>
            <a:r>
              <a:rPr lang="en-US" sz="1400" i="1" dirty="0">
                <a:solidFill>
                  <a:srgbClr val="334155"/>
                </a:solidFill>
                <a:latin typeface="Calibri" pitchFamily="34" charset="0"/>
                <a:ea typeface="Calibri" pitchFamily="34" charset="-122"/>
                <a:cs typeface="Calibri" pitchFamily="34" charset="-120"/>
              </a:rPr>
              <a:t>Ces enfants ballotés par la vie présentent des troubles psychiques en lien avec des troubles de l’attachement et des traumas complexes nécessitant une prise en charge précoce et spécialisée.</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7FBFD"/>
        </a:solidFill>
        <a:effectLst/>
      </p:bgPr>
    </p:bg>
    <p:spTree>
      <p:nvGrpSpPr>
        <p:cNvPr id="1" name=""/>
        <p:cNvGrpSpPr/>
        <p:nvPr/>
      </p:nvGrpSpPr>
      <p:grpSpPr>
        <a:xfrm>
          <a:off x="0" y="0"/>
          <a:ext cx="0" cy="0"/>
          <a:chOff x="0" y="0"/>
          <a:chExt cx="0" cy="0"/>
        </a:xfrm>
      </p:grpSpPr>
      <p:sp>
        <p:nvSpPr>
          <p:cNvPr id="2" name="Shape 0"/>
          <p:cNvSpPr/>
          <p:nvPr/>
        </p:nvSpPr>
        <p:spPr>
          <a:xfrm>
            <a:off x="10424160" y="-1371600"/>
            <a:ext cx="2926080" cy="2926080"/>
          </a:xfrm>
          <a:prstGeom prst="ellipse">
            <a:avLst/>
          </a:prstGeom>
          <a:solidFill>
            <a:srgbClr val="9CCF7A">
              <a:alpha val="4000"/>
            </a:srgbClr>
          </a:solidFill>
          <a:ln/>
        </p:spPr>
      </p:sp>
      <p:sp>
        <p:nvSpPr>
          <p:cNvPr id="3" name="Shape 1"/>
          <p:cNvSpPr/>
          <p:nvPr/>
        </p:nvSpPr>
        <p:spPr>
          <a:xfrm>
            <a:off x="-1280160" y="5852160"/>
            <a:ext cx="2560320" cy="2560320"/>
          </a:xfrm>
          <a:prstGeom prst="ellipse">
            <a:avLst/>
          </a:prstGeom>
          <a:solidFill>
            <a:srgbClr val="63B3C8">
              <a:alpha val="4000"/>
            </a:srgbClr>
          </a:solidFill>
          <a:ln/>
        </p:spPr>
      </p:sp>
      <p:sp>
        <p:nvSpPr>
          <p:cNvPr id="4" name="Shape 2"/>
          <p:cNvSpPr/>
          <p:nvPr/>
        </p:nvSpPr>
        <p:spPr>
          <a:xfrm>
            <a:off x="10515600" y="5669280"/>
            <a:ext cx="1828800" cy="1828800"/>
          </a:xfrm>
          <a:prstGeom prst="ellipse">
            <a:avLst/>
          </a:prstGeom>
          <a:solidFill>
            <a:srgbClr val="1F6F8B">
              <a:alpha val="3000"/>
            </a:srgbClr>
          </a:solidFill>
          <a:ln/>
        </p:spPr>
      </p:sp>
      <p:sp>
        <p:nvSpPr>
          <p:cNvPr id="5" name="Text 3"/>
          <p:cNvSpPr/>
          <p:nvPr/>
        </p:nvSpPr>
        <p:spPr>
          <a:xfrm>
            <a:off x="640080" y="411480"/>
            <a:ext cx="7315200" cy="292608"/>
          </a:xfrm>
          <a:prstGeom prst="rect">
            <a:avLst/>
          </a:prstGeom>
          <a:noFill/>
          <a:ln/>
        </p:spPr>
        <p:txBody>
          <a:bodyPr wrap="square" rtlCol="0" anchor="ctr"/>
          <a:lstStyle/>
          <a:p>
            <a:pPr marL="0" indent="0">
              <a:buNone/>
            </a:pPr>
            <a:endParaRPr lang="en-US" sz="1100" dirty="0"/>
          </a:p>
        </p:txBody>
      </p:sp>
      <p:sp>
        <p:nvSpPr>
          <p:cNvPr id="6" name="Text 4"/>
          <p:cNvSpPr/>
          <p:nvPr/>
        </p:nvSpPr>
        <p:spPr>
          <a:xfrm>
            <a:off x="640080" y="713232"/>
            <a:ext cx="10972800" cy="822960"/>
          </a:xfrm>
          <a:prstGeom prst="rect">
            <a:avLst/>
          </a:prstGeom>
          <a:noFill/>
          <a:ln/>
        </p:spPr>
        <p:txBody>
          <a:bodyPr wrap="square" rtlCol="0" anchor="ctr"/>
          <a:lstStyle/>
          <a:p>
            <a:pPr marL="0" indent="0">
              <a:buNone/>
            </a:pPr>
            <a:r>
              <a:rPr lang="en-US" sz="3600" dirty="0">
                <a:solidFill>
                  <a:srgbClr val="1F6F8B"/>
                </a:solidFill>
                <a:latin typeface="Georgia" pitchFamily="34" charset="0"/>
                <a:ea typeface="Georgia" pitchFamily="34" charset="-122"/>
                <a:cs typeface="Georgia" pitchFamily="34" charset="-120"/>
              </a:rPr>
              <a:t>Les trois profils d'enfants placés</a:t>
            </a:r>
            <a:endParaRPr lang="en-US" sz="3600" dirty="0"/>
          </a:p>
        </p:txBody>
      </p:sp>
      <p:sp>
        <p:nvSpPr>
          <p:cNvPr id="7" name="Shape 5"/>
          <p:cNvSpPr/>
          <p:nvPr/>
        </p:nvSpPr>
        <p:spPr>
          <a:xfrm>
            <a:off x="640080" y="1920240"/>
            <a:ext cx="3520440" cy="4434840"/>
          </a:xfrm>
          <a:prstGeom prst="roundRect">
            <a:avLst>
              <a:gd name="adj" fmla="val 4675"/>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8" name="Shape 6"/>
          <p:cNvSpPr/>
          <p:nvPr/>
        </p:nvSpPr>
        <p:spPr>
          <a:xfrm>
            <a:off x="960120" y="2240280"/>
            <a:ext cx="502920" cy="502920"/>
          </a:xfrm>
          <a:prstGeom prst="ellipse">
            <a:avLst/>
          </a:prstGeom>
          <a:solidFill>
            <a:srgbClr val="E6EEF2"/>
          </a:solidFill>
          <a:ln/>
        </p:spPr>
      </p:sp>
      <p:sp>
        <p:nvSpPr>
          <p:cNvPr id="9" name="Text 7"/>
          <p:cNvSpPr/>
          <p:nvPr/>
        </p:nvSpPr>
        <p:spPr>
          <a:xfrm>
            <a:off x="960120" y="2240280"/>
            <a:ext cx="502920" cy="502920"/>
          </a:xfrm>
          <a:prstGeom prst="rect">
            <a:avLst/>
          </a:prstGeom>
          <a:noFill/>
          <a:ln/>
        </p:spPr>
        <p:txBody>
          <a:bodyPr wrap="square" rtlCol="0" anchor="ctr"/>
          <a:lstStyle/>
          <a:p>
            <a:pPr marL="0" indent="0" algn="ctr">
              <a:buNone/>
            </a:pPr>
            <a:r>
              <a:rPr lang="en-US" sz="1600" b="1" dirty="0">
                <a:solidFill>
                  <a:srgbClr val="1F6F8B"/>
                </a:solidFill>
                <a:latin typeface="Calibri" pitchFamily="34" charset="0"/>
                <a:ea typeface="Calibri" pitchFamily="34" charset="-122"/>
                <a:cs typeface="Calibri" pitchFamily="34" charset="-120"/>
              </a:rPr>
              <a:t>1</a:t>
            </a:r>
            <a:endParaRPr lang="en-US" sz="1600" dirty="0"/>
          </a:p>
        </p:txBody>
      </p:sp>
      <p:sp>
        <p:nvSpPr>
          <p:cNvPr id="10" name="Text 8"/>
          <p:cNvSpPr/>
          <p:nvPr/>
        </p:nvSpPr>
        <p:spPr>
          <a:xfrm>
            <a:off x="960120" y="2880360"/>
            <a:ext cx="2880360" cy="685800"/>
          </a:xfrm>
          <a:prstGeom prst="rect">
            <a:avLst/>
          </a:prstGeom>
          <a:noFill/>
          <a:ln/>
        </p:spPr>
        <p:txBody>
          <a:bodyPr wrap="square" rtlCol="0" anchor="ctr"/>
          <a:lstStyle/>
          <a:p>
            <a:pPr marL="0" indent="0">
              <a:buNone/>
            </a:pPr>
            <a:r>
              <a:rPr lang="en-US" sz="1450" b="1" dirty="0">
                <a:solidFill>
                  <a:srgbClr val="1F6F8B"/>
                </a:solidFill>
                <a:latin typeface="Calibri" pitchFamily="34" charset="0"/>
                <a:ea typeface="Calibri" pitchFamily="34" charset="-122"/>
                <a:cs typeface="Calibri" pitchFamily="34" charset="-120"/>
              </a:rPr>
              <a:t>Enfants sans trouble avéré</a:t>
            </a:r>
            <a:endParaRPr lang="en-US" sz="1450" dirty="0"/>
          </a:p>
        </p:txBody>
      </p:sp>
      <p:sp>
        <p:nvSpPr>
          <p:cNvPr id="11" name="Text 9"/>
          <p:cNvSpPr/>
          <p:nvPr/>
        </p:nvSpPr>
        <p:spPr>
          <a:xfrm>
            <a:off x="960120" y="3611880"/>
            <a:ext cx="2880360" cy="320040"/>
          </a:xfrm>
          <a:prstGeom prst="rect">
            <a:avLst/>
          </a:prstGeom>
          <a:noFill/>
          <a:ln/>
        </p:spPr>
        <p:txBody>
          <a:bodyPr wrap="square" rtlCol="0" anchor="ctr"/>
          <a:lstStyle/>
          <a:p>
            <a:pPr marL="0" indent="0">
              <a:buNone/>
            </a:pPr>
            <a:r>
              <a:rPr lang="en-US" sz="1200" i="1" dirty="0">
                <a:solidFill>
                  <a:srgbClr val="63B3C8"/>
                </a:solidFill>
                <a:latin typeface="Calibri" pitchFamily="34" charset="0"/>
                <a:ea typeface="Calibri" pitchFamily="34" charset="-122"/>
                <a:cs typeface="Calibri" pitchFamily="34" charset="-120"/>
              </a:rPr>
              <a:t>Une attention soutenue suffit</a:t>
            </a:r>
            <a:endParaRPr lang="en-US" sz="1200" dirty="0"/>
          </a:p>
        </p:txBody>
      </p:sp>
      <p:sp>
        <p:nvSpPr>
          <p:cNvPr id="12" name="Text 10"/>
          <p:cNvSpPr/>
          <p:nvPr/>
        </p:nvSpPr>
        <p:spPr>
          <a:xfrm>
            <a:off x="960120" y="4023360"/>
            <a:ext cx="2880360" cy="2148840"/>
          </a:xfrm>
          <a:prstGeom prst="rect">
            <a:avLst/>
          </a:prstGeom>
          <a:noFill/>
          <a:ln/>
        </p:spPr>
        <p:txBody>
          <a:bodyPr wrap="square" rtlCol="0" anchor="t"/>
          <a:lstStyle/>
          <a:p>
            <a:pPr marL="0" indent="0">
              <a:buNone/>
            </a:pPr>
            <a:r>
              <a:rPr lang="en-US" sz="1200" dirty="0">
                <a:solidFill>
                  <a:srgbClr val="334155"/>
                </a:solidFill>
                <a:latin typeface="Calibri" pitchFamily="34" charset="0"/>
                <a:ea typeface="Calibri" pitchFamily="34" charset="-122"/>
                <a:cs typeface="Calibri" pitchFamily="34" charset="-120"/>
              </a:rPr>
              <a:t>Une partie des enfants confiés ne présente pas de trouble caractérisé mais nécessite une attention soutenue, notamment dans les premiers temps du placement. Une consultation spécialisée annuelle peut suffire, à condition d'être articulée à l'observation éducative.</a:t>
            </a:r>
            <a:endParaRPr lang="en-US" sz="1200" dirty="0"/>
          </a:p>
        </p:txBody>
      </p:sp>
      <p:sp>
        <p:nvSpPr>
          <p:cNvPr id="13" name="Shape 11"/>
          <p:cNvSpPr/>
          <p:nvPr/>
        </p:nvSpPr>
        <p:spPr>
          <a:xfrm>
            <a:off x="4389120" y="1920240"/>
            <a:ext cx="3520440" cy="4434840"/>
          </a:xfrm>
          <a:prstGeom prst="roundRect">
            <a:avLst>
              <a:gd name="adj" fmla="val 4675"/>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4" name="Shape 12"/>
          <p:cNvSpPr/>
          <p:nvPr/>
        </p:nvSpPr>
        <p:spPr>
          <a:xfrm>
            <a:off x="4709160" y="2240280"/>
            <a:ext cx="502920" cy="502920"/>
          </a:xfrm>
          <a:prstGeom prst="ellipse">
            <a:avLst/>
          </a:prstGeom>
          <a:solidFill>
            <a:srgbClr val="E6EEF2"/>
          </a:solidFill>
          <a:ln/>
        </p:spPr>
      </p:sp>
      <p:sp>
        <p:nvSpPr>
          <p:cNvPr id="15" name="Text 13"/>
          <p:cNvSpPr/>
          <p:nvPr/>
        </p:nvSpPr>
        <p:spPr>
          <a:xfrm>
            <a:off x="4709160" y="2240280"/>
            <a:ext cx="502920" cy="502920"/>
          </a:xfrm>
          <a:prstGeom prst="rect">
            <a:avLst/>
          </a:prstGeom>
          <a:noFill/>
          <a:ln/>
        </p:spPr>
        <p:txBody>
          <a:bodyPr wrap="square" rtlCol="0" anchor="ctr"/>
          <a:lstStyle/>
          <a:p>
            <a:pPr marL="0" indent="0" algn="ctr">
              <a:buNone/>
            </a:pPr>
            <a:r>
              <a:rPr lang="en-US" sz="1600" b="1" dirty="0">
                <a:solidFill>
                  <a:srgbClr val="1F6F8B"/>
                </a:solidFill>
                <a:latin typeface="Calibri" pitchFamily="34" charset="0"/>
                <a:ea typeface="Calibri" pitchFamily="34" charset="-122"/>
                <a:cs typeface="Calibri" pitchFamily="34" charset="-120"/>
              </a:rPr>
              <a:t>2</a:t>
            </a:r>
            <a:endParaRPr lang="en-US" sz="1600" dirty="0"/>
          </a:p>
        </p:txBody>
      </p:sp>
      <p:sp>
        <p:nvSpPr>
          <p:cNvPr id="16" name="Text 14"/>
          <p:cNvSpPr/>
          <p:nvPr/>
        </p:nvSpPr>
        <p:spPr>
          <a:xfrm>
            <a:off x="4709160" y="2880360"/>
            <a:ext cx="2880360" cy="685800"/>
          </a:xfrm>
          <a:prstGeom prst="rect">
            <a:avLst/>
          </a:prstGeom>
          <a:noFill/>
          <a:ln/>
        </p:spPr>
        <p:txBody>
          <a:bodyPr wrap="square" rtlCol="0" anchor="ctr"/>
          <a:lstStyle/>
          <a:p>
            <a:pPr marL="0" indent="0">
              <a:buNone/>
            </a:pPr>
            <a:r>
              <a:rPr lang="en-US" sz="1450" b="1" dirty="0">
                <a:solidFill>
                  <a:srgbClr val="1F6F8B"/>
                </a:solidFill>
                <a:latin typeface="Calibri" pitchFamily="34" charset="0"/>
                <a:ea typeface="Calibri" pitchFamily="34" charset="-122"/>
                <a:cs typeface="Calibri" pitchFamily="34" charset="-120"/>
              </a:rPr>
              <a:t>Enfants en souffrance psychique durable</a:t>
            </a:r>
            <a:endParaRPr lang="en-US" sz="1450" dirty="0"/>
          </a:p>
        </p:txBody>
      </p:sp>
      <p:sp>
        <p:nvSpPr>
          <p:cNvPr id="17" name="Text 15"/>
          <p:cNvSpPr/>
          <p:nvPr/>
        </p:nvSpPr>
        <p:spPr>
          <a:xfrm>
            <a:off x="4709160" y="3611880"/>
            <a:ext cx="2880360" cy="320040"/>
          </a:xfrm>
          <a:prstGeom prst="rect">
            <a:avLst/>
          </a:prstGeom>
          <a:noFill/>
          <a:ln/>
        </p:spPr>
        <p:txBody>
          <a:bodyPr wrap="square" rtlCol="0" anchor="ctr"/>
          <a:lstStyle/>
          <a:p>
            <a:pPr marL="0" indent="0">
              <a:buNone/>
            </a:pPr>
            <a:r>
              <a:rPr lang="en-US" sz="1200" i="1" dirty="0">
                <a:solidFill>
                  <a:srgbClr val="63B3C8"/>
                </a:solidFill>
                <a:latin typeface="Calibri" pitchFamily="34" charset="0"/>
                <a:ea typeface="Calibri" pitchFamily="34" charset="-122"/>
                <a:cs typeface="Calibri" pitchFamily="34" charset="-120"/>
              </a:rPr>
              <a:t>Environ 50 % des enfants placés</a:t>
            </a:r>
            <a:endParaRPr lang="en-US" sz="1200" dirty="0"/>
          </a:p>
        </p:txBody>
      </p:sp>
      <p:sp>
        <p:nvSpPr>
          <p:cNvPr id="18" name="Text 16"/>
          <p:cNvSpPr/>
          <p:nvPr/>
        </p:nvSpPr>
        <p:spPr>
          <a:xfrm>
            <a:off x="4709160" y="4023360"/>
            <a:ext cx="2880360" cy="2148840"/>
          </a:xfrm>
          <a:prstGeom prst="rect">
            <a:avLst/>
          </a:prstGeom>
          <a:noFill/>
          <a:ln/>
        </p:spPr>
        <p:txBody>
          <a:bodyPr wrap="square" rtlCol="0" anchor="t"/>
          <a:lstStyle/>
          <a:p>
            <a:pPr marL="0" indent="0">
              <a:buNone/>
            </a:pPr>
            <a:r>
              <a:rPr lang="en-US" sz="1200" dirty="0">
                <a:solidFill>
                  <a:srgbClr val="334155"/>
                </a:solidFill>
                <a:latin typeface="Calibri" pitchFamily="34" charset="0"/>
                <a:ea typeface="Calibri" pitchFamily="34" charset="-122"/>
                <a:cs typeface="Calibri" pitchFamily="34" charset="-120"/>
              </a:rPr>
              <a:t>Ce groupe, rassemble des enfants en insécurité psychique, avec crises comportementales, difficultés scolaires et relationnelles, symptômes anxio-dépressifs. Ils nécessitent un accompagnement et un suivi psychothérapeutique.</a:t>
            </a:r>
            <a:endParaRPr lang="en-US" sz="1200" dirty="0"/>
          </a:p>
        </p:txBody>
      </p:sp>
      <p:sp>
        <p:nvSpPr>
          <p:cNvPr id="19" name="Shape 17"/>
          <p:cNvSpPr/>
          <p:nvPr/>
        </p:nvSpPr>
        <p:spPr>
          <a:xfrm>
            <a:off x="8138160" y="1920240"/>
            <a:ext cx="3520440" cy="4434840"/>
          </a:xfrm>
          <a:prstGeom prst="roundRect">
            <a:avLst>
              <a:gd name="adj" fmla="val 4675"/>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20" name="Shape 18"/>
          <p:cNvSpPr/>
          <p:nvPr/>
        </p:nvSpPr>
        <p:spPr>
          <a:xfrm>
            <a:off x="8458200" y="2240280"/>
            <a:ext cx="502920" cy="502920"/>
          </a:xfrm>
          <a:prstGeom prst="ellipse">
            <a:avLst/>
          </a:prstGeom>
          <a:solidFill>
            <a:srgbClr val="E6EEF2"/>
          </a:solidFill>
          <a:ln/>
        </p:spPr>
      </p:sp>
      <p:sp>
        <p:nvSpPr>
          <p:cNvPr id="21" name="Text 19"/>
          <p:cNvSpPr/>
          <p:nvPr/>
        </p:nvSpPr>
        <p:spPr>
          <a:xfrm>
            <a:off x="8458200" y="2240280"/>
            <a:ext cx="502920" cy="502920"/>
          </a:xfrm>
          <a:prstGeom prst="rect">
            <a:avLst/>
          </a:prstGeom>
          <a:noFill/>
          <a:ln/>
        </p:spPr>
        <p:txBody>
          <a:bodyPr wrap="square" rtlCol="0" anchor="ctr"/>
          <a:lstStyle/>
          <a:p>
            <a:pPr marL="0" indent="0" algn="ctr">
              <a:buNone/>
            </a:pPr>
            <a:r>
              <a:rPr lang="en-US" sz="1600" b="1" dirty="0">
                <a:solidFill>
                  <a:srgbClr val="1F6F8B"/>
                </a:solidFill>
                <a:latin typeface="Calibri" pitchFamily="34" charset="0"/>
                <a:ea typeface="Calibri" pitchFamily="34" charset="-122"/>
                <a:cs typeface="Calibri" pitchFamily="34" charset="-120"/>
              </a:rPr>
              <a:t>3</a:t>
            </a:r>
            <a:endParaRPr lang="en-US" sz="1600" dirty="0"/>
          </a:p>
        </p:txBody>
      </p:sp>
      <p:sp>
        <p:nvSpPr>
          <p:cNvPr id="22" name="Text 20"/>
          <p:cNvSpPr/>
          <p:nvPr/>
        </p:nvSpPr>
        <p:spPr>
          <a:xfrm>
            <a:off x="8458200" y="2880360"/>
            <a:ext cx="2880360" cy="685800"/>
          </a:xfrm>
          <a:prstGeom prst="rect">
            <a:avLst/>
          </a:prstGeom>
          <a:noFill/>
          <a:ln/>
        </p:spPr>
        <p:txBody>
          <a:bodyPr wrap="square" rtlCol="0" anchor="ctr"/>
          <a:lstStyle/>
          <a:p>
            <a:pPr marL="0" indent="0">
              <a:buNone/>
            </a:pPr>
            <a:r>
              <a:rPr lang="en-US" sz="1450" b="1" dirty="0">
                <a:solidFill>
                  <a:srgbClr val="1F6F8B"/>
                </a:solidFill>
                <a:latin typeface="Calibri" pitchFamily="34" charset="0"/>
                <a:ea typeface="Calibri" pitchFamily="34" charset="-122"/>
                <a:cs typeface="Calibri" pitchFamily="34" charset="-120"/>
              </a:rPr>
              <a:t>Enfants à troubles du comportement sévères et complexes</a:t>
            </a:r>
            <a:endParaRPr lang="en-US" sz="1450" dirty="0"/>
          </a:p>
        </p:txBody>
      </p:sp>
      <p:sp>
        <p:nvSpPr>
          <p:cNvPr id="23" name="Text 21"/>
          <p:cNvSpPr/>
          <p:nvPr/>
        </p:nvSpPr>
        <p:spPr>
          <a:xfrm>
            <a:off x="8458200" y="3611880"/>
            <a:ext cx="2880360" cy="320040"/>
          </a:xfrm>
          <a:prstGeom prst="rect">
            <a:avLst/>
          </a:prstGeom>
          <a:noFill/>
          <a:ln/>
        </p:spPr>
        <p:txBody>
          <a:bodyPr wrap="square" rtlCol="0" anchor="ctr"/>
          <a:lstStyle/>
          <a:p>
            <a:pPr marL="0" indent="0">
              <a:buNone/>
            </a:pPr>
            <a:r>
              <a:rPr lang="en-US" sz="1200" i="1" dirty="0">
                <a:solidFill>
                  <a:srgbClr val="63B3C8"/>
                </a:solidFill>
                <a:latin typeface="Calibri" pitchFamily="34" charset="0"/>
                <a:ea typeface="Calibri" pitchFamily="34" charset="-122"/>
                <a:cs typeface="Calibri" pitchFamily="34" charset="-120"/>
              </a:rPr>
              <a:t>Peu nombreux, troubles très sévères</a:t>
            </a:r>
            <a:endParaRPr lang="en-US" sz="1200" dirty="0"/>
          </a:p>
        </p:txBody>
      </p:sp>
      <p:sp>
        <p:nvSpPr>
          <p:cNvPr id="24" name="Text 22"/>
          <p:cNvSpPr/>
          <p:nvPr/>
        </p:nvSpPr>
        <p:spPr>
          <a:xfrm>
            <a:off x="8458200" y="4023360"/>
            <a:ext cx="2880360" cy="2148840"/>
          </a:xfrm>
          <a:prstGeom prst="rect">
            <a:avLst/>
          </a:prstGeom>
          <a:noFill/>
          <a:ln/>
        </p:spPr>
        <p:txBody>
          <a:bodyPr wrap="square" rtlCol="0" anchor="t"/>
          <a:lstStyle/>
          <a:p>
            <a:pPr marL="0" indent="0">
              <a:buNone/>
            </a:pPr>
            <a:r>
              <a:rPr lang="en-US" sz="1200" dirty="0">
                <a:solidFill>
                  <a:srgbClr val="334155"/>
                </a:solidFill>
                <a:latin typeface="Calibri" pitchFamily="34" charset="0"/>
                <a:ea typeface="Calibri" pitchFamily="34" charset="-122"/>
                <a:cs typeface="Calibri" pitchFamily="34" charset="-120"/>
              </a:rPr>
              <a:t>Situations les plus lourdes, marquées par des troubles mentaux et comportementaux externalisés sévères, une forte désorganisation institutionnelle et un besoin de moyens sanitaires et éducatifs intensifs.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2">
    <p:bg>
      <p:bgPr>
        <a:solidFill>
          <a:srgbClr val="F7FBFD"/>
        </a:solidFill>
        <a:effectLst/>
      </p:bgPr>
    </p:bg>
    <p:spTree>
      <p:nvGrpSpPr>
        <p:cNvPr id="1" name=""/>
        <p:cNvGrpSpPr/>
        <p:nvPr/>
      </p:nvGrpSpPr>
      <p:grpSpPr>
        <a:xfrm>
          <a:off x="0" y="0"/>
          <a:ext cx="0" cy="0"/>
          <a:chOff x="0" y="0"/>
          <a:chExt cx="0" cy="0"/>
        </a:xfrm>
      </p:grpSpPr>
      <p:sp>
        <p:nvSpPr>
          <p:cNvPr id="2" name="Shape 0"/>
          <p:cNvSpPr/>
          <p:nvPr/>
        </p:nvSpPr>
        <p:spPr>
          <a:xfrm>
            <a:off x="10424160" y="-1371600"/>
            <a:ext cx="2926080" cy="2926080"/>
          </a:xfrm>
          <a:prstGeom prst="ellipse">
            <a:avLst/>
          </a:prstGeom>
          <a:solidFill>
            <a:srgbClr val="63B3C8">
              <a:alpha val="4000"/>
            </a:srgbClr>
          </a:solidFill>
          <a:ln/>
        </p:spPr>
      </p:sp>
      <p:sp>
        <p:nvSpPr>
          <p:cNvPr id="3" name="Shape 1"/>
          <p:cNvSpPr/>
          <p:nvPr/>
        </p:nvSpPr>
        <p:spPr>
          <a:xfrm>
            <a:off x="-1280160" y="5852160"/>
            <a:ext cx="2560320" cy="2560320"/>
          </a:xfrm>
          <a:prstGeom prst="ellipse">
            <a:avLst/>
          </a:prstGeom>
          <a:solidFill>
            <a:srgbClr val="9CCF7A">
              <a:alpha val="4000"/>
            </a:srgbClr>
          </a:solidFill>
          <a:ln/>
        </p:spPr>
      </p:sp>
      <p:sp>
        <p:nvSpPr>
          <p:cNvPr id="4" name="Shape 2"/>
          <p:cNvSpPr/>
          <p:nvPr/>
        </p:nvSpPr>
        <p:spPr>
          <a:xfrm>
            <a:off x="10515600" y="5669280"/>
            <a:ext cx="1828800" cy="1828800"/>
          </a:xfrm>
          <a:prstGeom prst="ellipse">
            <a:avLst/>
          </a:prstGeom>
          <a:solidFill>
            <a:srgbClr val="1F6F8B">
              <a:alpha val="3000"/>
            </a:srgbClr>
          </a:solidFill>
          <a:ln/>
        </p:spPr>
      </p:sp>
      <p:sp>
        <p:nvSpPr>
          <p:cNvPr id="5" name="Text 3"/>
          <p:cNvSpPr/>
          <p:nvPr/>
        </p:nvSpPr>
        <p:spPr>
          <a:xfrm>
            <a:off x="548640" y="320040"/>
            <a:ext cx="7315200" cy="274320"/>
          </a:xfrm>
          <a:prstGeom prst="rect">
            <a:avLst/>
          </a:prstGeom>
          <a:noFill/>
          <a:ln/>
        </p:spPr>
        <p:txBody>
          <a:bodyPr wrap="square" rtlCol="0" anchor="ctr"/>
          <a:lstStyle/>
          <a:p>
            <a:pPr marL="0" indent="0">
              <a:buNone/>
            </a:pPr>
            <a:endParaRPr lang="en-US" sz="1100" dirty="0"/>
          </a:p>
        </p:txBody>
      </p:sp>
      <p:sp>
        <p:nvSpPr>
          <p:cNvPr id="6" name="Text 4"/>
          <p:cNvSpPr/>
          <p:nvPr/>
        </p:nvSpPr>
        <p:spPr>
          <a:xfrm>
            <a:off x="548640" y="594360"/>
            <a:ext cx="11064240" cy="868680"/>
          </a:xfrm>
          <a:prstGeom prst="rect">
            <a:avLst/>
          </a:prstGeom>
          <a:noFill/>
          <a:ln/>
        </p:spPr>
        <p:txBody>
          <a:bodyPr wrap="square" rtlCol="0" anchor="ctr"/>
          <a:lstStyle/>
          <a:p>
            <a:pPr marL="0" indent="0">
              <a:buNone/>
            </a:pPr>
            <a:r>
              <a:rPr lang="en-US" sz="3000" dirty="0">
                <a:solidFill>
                  <a:srgbClr val="1F6F8B"/>
                </a:solidFill>
                <a:latin typeface="Georgia" pitchFamily="34" charset="0"/>
                <a:ea typeface="Georgia" pitchFamily="34" charset="-122"/>
                <a:cs typeface="Georgia" pitchFamily="34" charset="-120"/>
              </a:rPr>
              <a:t>Ce que vise AStéroïdE</a:t>
            </a:r>
            <a:endParaRPr lang="en-US" sz="3000" dirty="0"/>
          </a:p>
        </p:txBody>
      </p:sp>
      <p:sp>
        <p:nvSpPr>
          <p:cNvPr id="7" name="Shape 5"/>
          <p:cNvSpPr/>
          <p:nvPr/>
        </p:nvSpPr>
        <p:spPr>
          <a:xfrm>
            <a:off x="499720" y="1655064"/>
            <a:ext cx="5550408" cy="3200400"/>
          </a:xfrm>
          <a:prstGeom prst="roundRect">
            <a:avLst>
              <a:gd name="adj" fmla="val 5143"/>
            </a:avLst>
          </a:prstGeom>
          <a:solidFill>
            <a:srgbClr val="D6E4EB">
              <a:alpha val="30000"/>
            </a:srgbClr>
          </a:solidFill>
          <a:ln/>
        </p:spPr>
      </p:sp>
      <p:sp>
        <p:nvSpPr>
          <p:cNvPr id="8" name="Shape 6"/>
          <p:cNvSpPr/>
          <p:nvPr/>
        </p:nvSpPr>
        <p:spPr>
          <a:xfrm>
            <a:off x="463144" y="1600200"/>
            <a:ext cx="5550408" cy="3200400"/>
          </a:xfrm>
          <a:prstGeom prst="roundRect">
            <a:avLst>
              <a:gd name="adj" fmla="val 5143"/>
            </a:avLst>
          </a:prstGeom>
          <a:solidFill>
            <a:srgbClr val="FFFFFF"/>
          </a:solidFill>
          <a:ln w="6350">
            <a:solidFill>
              <a:srgbClr val="D6E4EB"/>
            </a:solidFill>
            <a:prstDash val="solid"/>
          </a:ln>
        </p:spPr>
      </p:sp>
      <p:sp>
        <p:nvSpPr>
          <p:cNvPr id="10" name="Text 8"/>
          <p:cNvSpPr/>
          <p:nvPr/>
        </p:nvSpPr>
        <p:spPr>
          <a:xfrm>
            <a:off x="783184" y="1984248"/>
            <a:ext cx="4910328" cy="411480"/>
          </a:xfrm>
          <a:prstGeom prst="rect">
            <a:avLst/>
          </a:prstGeom>
          <a:noFill/>
          <a:ln/>
        </p:spPr>
        <p:txBody>
          <a:bodyPr wrap="square" rtlCol="0" anchor="t"/>
          <a:lstStyle/>
          <a:p>
            <a:pPr marL="0" indent="0">
              <a:buNone/>
            </a:pPr>
            <a:r>
              <a:rPr lang="en-US" sz="1700" b="1" dirty="0">
                <a:solidFill>
                  <a:srgbClr val="1F6F8B"/>
                </a:solidFill>
                <a:latin typeface="Calibri" pitchFamily="34" charset="0"/>
                <a:ea typeface="Calibri" pitchFamily="34" charset="-122"/>
                <a:cs typeface="Calibri" pitchFamily="34" charset="-120"/>
              </a:rPr>
              <a:t>Objectifs généraux</a:t>
            </a:r>
            <a:endParaRPr lang="en-US" sz="1700" dirty="0"/>
          </a:p>
        </p:txBody>
      </p:sp>
      <p:sp>
        <p:nvSpPr>
          <p:cNvPr id="11" name="Text 9"/>
          <p:cNvSpPr/>
          <p:nvPr/>
        </p:nvSpPr>
        <p:spPr>
          <a:xfrm>
            <a:off x="783184" y="2468880"/>
            <a:ext cx="4910328" cy="2194560"/>
          </a:xfrm>
          <a:prstGeom prst="rect">
            <a:avLst/>
          </a:prstGeom>
          <a:noFill/>
          <a:ln/>
        </p:spPr>
        <p:txBody>
          <a:bodyPr wrap="square" rtlCol="0" anchor="t"/>
          <a:lstStyle/>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Améliorer l'accès aux soins des enfants confiés en les intégrant prioritairement aux files actives des CMP.</a:t>
            </a:r>
            <a:endParaRPr lang="en-US" sz="1300" dirty="0"/>
          </a:p>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Proposer des soins adaptés en ambulatoire, en CATTP, voire en HDJ selon les besoins.</a:t>
            </a:r>
            <a:endParaRPr lang="en-US" sz="1300" dirty="0"/>
          </a:p>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Limiter les ruptures de parcours, les réorientations délétères et les placements itératifs.</a:t>
            </a:r>
            <a:endParaRPr lang="en-US" sz="1300" dirty="0"/>
          </a:p>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Coordonner les soins avec les familles d'accueil, institutions, SPE et famille d'origine.</a:t>
            </a:r>
            <a:endParaRPr lang="en-US" sz="1300" dirty="0"/>
          </a:p>
        </p:txBody>
      </p:sp>
      <p:sp>
        <p:nvSpPr>
          <p:cNvPr id="12" name="Shape 10"/>
          <p:cNvSpPr/>
          <p:nvPr/>
        </p:nvSpPr>
        <p:spPr>
          <a:xfrm>
            <a:off x="6214720" y="1655064"/>
            <a:ext cx="5550408" cy="3200400"/>
          </a:xfrm>
          <a:prstGeom prst="roundRect">
            <a:avLst>
              <a:gd name="adj" fmla="val 5143"/>
            </a:avLst>
          </a:prstGeom>
          <a:solidFill>
            <a:srgbClr val="D6E4EB">
              <a:alpha val="30000"/>
            </a:srgbClr>
          </a:solidFill>
          <a:ln/>
        </p:spPr>
      </p:sp>
      <p:sp>
        <p:nvSpPr>
          <p:cNvPr id="13" name="Shape 11"/>
          <p:cNvSpPr/>
          <p:nvPr/>
        </p:nvSpPr>
        <p:spPr>
          <a:xfrm>
            <a:off x="6178144" y="1600200"/>
            <a:ext cx="5550408" cy="3200400"/>
          </a:xfrm>
          <a:prstGeom prst="roundRect">
            <a:avLst>
              <a:gd name="adj" fmla="val 5143"/>
            </a:avLst>
          </a:prstGeom>
          <a:solidFill>
            <a:srgbClr val="FFFFFF"/>
          </a:solidFill>
          <a:ln w="6350">
            <a:solidFill>
              <a:srgbClr val="D6E4EB"/>
            </a:solidFill>
            <a:prstDash val="solid"/>
          </a:ln>
        </p:spPr>
      </p:sp>
      <p:sp>
        <p:nvSpPr>
          <p:cNvPr id="15" name="Text 13"/>
          <p:cNvSpPr/>
          <p:nvPr/>
        </p:nvSpPr>
        <p:spPr>
          <a:xfrm>
            <a:off x="6498184" y="1984248"/>
            <a:ext cx="4910328" cy="411480"/>
          </a:xfrm>
          <a:prstGeom prst="rect">
            <a:avLst/>
          </a:prstGeom>
          <a:noFill/>
          <a:ln/>
        </p:spPr>
        <p:txBody>
          <a:bodyPr wrap="square" rtlCol="0" anchor="t"/>
          <a:lstStyle/>
          <a:p>
            <a:pPr marL="0" indent="0">
              <a:buNone/>
            </a:pPr>
            <a:r>
              <a:rPr lang="en-US" sz="1700" b="1" dirty="0">
                <a:solidFill>
                  <a:srgbClr val="1F6F8B"/>
                </a:solidFill>
                <a:latin typeface="Calibri" pitchFamily="34" charset="0"/>
                <a:ea typeface="Calibri" pitchFamily="34" charset="-122"/>
                <a:cs typeface="Calibri" pitchFamily="34" charset="-120"/>
              </a:rPr>
              <a:t>Objectifs spécifiques</a:t>
            </a:r>
            <a:endParaRPr lang="en-US" sz="1700" dirty="0"/>
          </a:p>
        </p:txBody>
      </p:sp>
      <p:sp>
        <p:nvSpPr>
          <p:cNvPr id="16" name="Text 14"/>
          <p:cNvSpPr/>
          <p:nvPr/>
        </p:nvSpPr>
        <p:spPr>
          <a:xfrm>
            <a:off x="6498184" y="2468880"/>
            <a:ext cx="4910328" cy="2194560"/>
          </a:xfrm>
          <a:prstGeom prst="rect">
            <a:avLst/>
          </a:prstGeom>
          <a:noFill/>
          <a:ln/>
        </p:spPr>
        <p:txBody>
          <a:bodyPr wrap="square" rtlCol="0" anchor="t"/>
          <a:lstStyle/>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Déployer un protocole d'intervention partagé avec les partenaires.</a:t>
            </a:r>
            <a:endParaRPr lang="en-US" sz="1300" dirty="0"/>
          </a:p>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Mettre en place une évaluation clinique systématique avec reprise de l'histoire et du parcours de vie.</a:t>
            </a:r>
            <a:endParaRPr lang="en-US" sz="1300" dirty="0"/>
          </a:p>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Créer une échelle de vulnérabilité et mobiliser des outils d'évaluation répétés.</a:t>
            </a:r>
            <a:endParaRPr lang="en-US" sz="1300" dirty="0"/>
          </a:p>
          <a:p>
            <a:pPr marL="342900" indent="-342900">
              <a:spcAft>
                <a:spcPts val="800"/>
              </a:spcAft>
              <a:buSzPct val="100000"/>
              <a:buChar char="•"/>
            </a:pPr>
            <a:r>
              <a:rPr lang="en-US" sz="1300" dirty="0">
                <a:solidFill>
                  <a:srgbClr val="334155"/>
                </a:solidFill>
                <a:latin typeface="Calibri" pitchFamily="34" charset="0"/>
                <a:ea typeface="Calibri" pitchFamily="34" charset="-122"/>
                <a:cs typeface="Calibri" pitchFamily="34" charset="-120"/>
              </a:rPr>
              <a:t>Assurer un soutien téléphonique étendu pour les institutions et familles d'accueil</a:t>
            </a:r>
            <a:endParaRPr lang="en-US" sz="1300" dirty="0"/>
          </a:p>
        </p:txBody>
      </p:sp>
      <p:sp>
        <p:nvSpPr>
          <p:cNvPr id="17" name="Shape 15"/>
          <p:cNvSpPr/>
          <p:nvPr/>
        </p:nvSpPr>
        <p:spPr>
          <a:xfrm>
            <a:off x="495148" y="5038344"/>
            <a:ext cx="11274552" cy="1691640"/>
          </a:xfrm>
          <a:prstGeom prst="roundRect">
            <a:avLst>
              <a:gd name="adj" fmla="val 9730"/>
            </a:avLst>
          </a:prstGeom>
          <a:solidFill>
            <a:srgbClr val="D6E4EB">
              <a:alpha val="30000"/>
            </a:srgbClr>
          </a:solidFill>
          <a:ln/>
        </p:spPr>
      </p:sp>
      <p:sp>
        <p:nvSpPr>
          <p:cNvPr id="18" name="Shape 16"/>
          <p:cNvSpPr/>
          <p:nvPr/>
        </p:nvSpPr>
        <p:spPr>
          <a:xfrm>
            <a:off x="458572" y="4983480"/>
            <a:ext cx="11274552" cy="1691640"/>
          </a:xfrm>
          <a:prstGeom prst="roundRect">
            <a:avLst>
              <a:gd name="adj" fmla="val 9730"/>
            </a:avLst>
          </a:prstGeom>
          <a:solidFill>
            <a:srgbClr val="FFFFFF"/>
          </a:solidFill>
          <a:ln w="6350">
            <a:solidFill>
              <a:srgbClr val="D6E4EB"/>
            </a:solidFill>
            <a:prstDash val="solid"/>
          </a:ln>
        </p:spPr>
        <p:txBody>
          <a:bodyPr/>
          <a:lstStyle/>
          <a:p>
            <a:endParaRPr lang="fr-FR" dirty="0"/>
          </a:p>
        </p:txBody>
      </p:sp>
      <p:sp>
        <p:nvSpPr>
          <p:cNvPr id="20" name="Text 18"/>
          <p:cNvSpPr/>
          <p:nvPr/>
        </p:nvSpPr>
        <p:spPr>
          <a:xfrm>
            <a:off x="778612" y="5367528"/>
            <a:ext cx="10634472" cy="411480"/>
          </a:xfrm>
          <a:prstGeom prst="rect">
            <a:avLst/>
          </a:prstGeom>
          <a:noFill/>
          <a:ln/>
        </p:spPr>
        <p:txBody>
          <a:bodyPr wrap="square" rtlCol="0" anchor="t"/>
          <a:lstStyle/>
          <a:p>
            <a:pPr marL="0" indent="0">
              <a:buNone/>
            </a:pPr>
            <a:r>
              <a:rPr lang="en-US" sz="1700" b="1" dirty="0">
                <a:solidFill>
                  <a:srgbClr val="1F6F8B"/>
                </a:solidFill>
                <a:latin typeface="Calibri" pitchFamily="34" charset="0"/>
                <a:ea typeface="Calibri" pitchFamily="34" charset="-122"/>
                <a:cs typeface="Calibri" pitchFamily="34" charset="-120"/>
              </a:rPr>
              <a:t>Articulation avec l'ASE</a:t>
            </a:r>
            <a:endParaRPr lang="en-US" sz="1700" dirty="0"/>
          </a:p>
        </p:txBody>
      </p:sp>
      <p:sp>
        <p:nvSpPr>
          <p:cNvPr id="21" name="Text 19"/>
          <p:cNvSpPr/>
          <p:nvPr/>
        </p:nvSpPr>
        <p:spPr>
          <a:xfrm>
            <a:off x="778612" y="5824728"/>
            <a:ext cx="10634472" cy="777240"/>
          </a:xfrm>
          <a:prstGeom prst="rect">
            <a:avLst/>
          </a:prstGeom>
          <a:noFill/>
          <a:ln/>
        </p:spPr>
        <p:txBody>
          <a:bodyPr wrap="square" rtlCol="0" anchor="t"/>
          <a:lstStyle/>
          <a:p>
            <a:pPr marL="0" indent="0">
              <a:buNone/>
            </a:pPr>
            <a:r>
              <a:rPr lang="en-US" sz="1300" dirty="0">
                <a:solidFill>
                  <a:srgbClr val="334155"/>
                </a:solidFill>
                <a:latin typeface="Calibri" pitchFamily="34" charset="0"/>
                <a:ea typeface="Calibri" pitchFamily="34" charset="-122"/>
                <a:cs typeface="Calibri" pitchFamily="34" charset="-120"/>
              </a:rPr>
              <a:t>L’ASE met en place une évaluation sociale et familiale approfondie. AStéroïdE vient y articuler une évaluation pédopsychiatrique complémentaire permettant une meilleure prise en charge des enfants.</a:t>
            </a:r>
            <a:endParaRPr lang="en-US" sz="1300" dirty="0"/>
          </a:p>
        </p:txBody>
      </p:sp>
      <p:sp>
        <p:nvSpPr>
          <p:cNvPr id="22" name="Shape 11">
            <a:extLst>
              <a:ext uri="{FF2B5EF4-FFF2-40B4-BE49-F238E27FC236}">
                <a16:creationId xmlns:a16="http://schemas.microsoft.com/office/drawing/2014/main" id="{84B49453-B079-C0BA-82ED-A3B08DC16254}"/>
              </a:ext>
            </a:extLst>
          </p:cNvPr>
          <p:cNvSpPr/>
          <p:nvPr/>
        </p:nvSpPr>
        <p:spPr>
          <a:xfrm>
            <a:off x="640080" y="5349240"/>
            <a:ext cx="54864" cy="1005840"/>
          </a:xfrm>
          <a:prstGeom prst="rect">
            <a:avLst/>
          </a:prstGeom>
          <a:solidFill>
            <a:srgbClr val="63B3C8"/>
          </a:solid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7FBFD"/>
        </a:solidFill>
        <a:effectLst/>
      </p:bgPr>
    </p:bg>
    <p:spTree>
      <p:nvGrpSpPr>
        <p:cNvPr id="1" name=""/>
        <p:cNvGrpSpPr/>
        <p:nvPr/>
      </p:nvGrpSpPr>
      <p:grpSpPr>
        <a:xfrm>
          <a:off x="0" y="0"/>
          <a:ext cx="0" cy="0"/>
          <a:chOff x="0" y="0"/>
          <a:chExt cx="0" cy="0"/>
        </a:xfrm>
      </p:grpSpPr>
      <p:sp>
        <p:nvSpPr>
          <p:cNvPr id="21" name="Shape 9">
            <a:extLst>
              <a:ext uri="{FF2B5EF4-FFF2-40B4-BE49-F238E27FC236}">
                <a16:creationId xmlns:a16="http://schemas.microsoft.com/office/drawing/2014/main" id="{4190E525-501D-F842-FCB7-9A69A110A40B}"/>
              </a:ext>
            </a:extLst>
          </p:cNvPr>
          <p:cNvSpPr/>
          <p:nvPr/>
        </p:nvSpPr>
        <p:spPr>
          <a:xfrm>
            <a:off x="8717149" y="1572348"/>
            <a:ext cx="2557403" cy="2641294"/>
          </a:xfrm>
          <a:prstGeom prst="roundRect">
            <a:avLst>
              <a:gd name="adj" fmla="val 7200"/>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2" name="Shape 0"/>
          <p:cNvSpPr/>
          <p:nvPr/>
        </p:nvSpPr>
        <p:spPr>
          <a:xfrm>
            <a:off x="10424160" y="-1371600"/>
            <a:ext cx="2926080" cy="2926080"/>
          </a:xfrm>
          <a:prstGeom prst="ellipse">
            <a:avLst/>
          </a:prstGeom>
          <a:solidFill>
            <a:srgbClr val="1F6F8B">
              <a:alpha val="4000"/>
            </a:srgbClr>
          </a:solidFill>
          <a:ln/>
        </p:spPr>
      </p:sp>
      <p:sp>
        <p:nvSpPr>
          <p:cNvPr id="3" name="Shape 1"/>
          <p:cNvSpPr/>
          <p:nvPr/>
        </p:nvSpPr>
        <p:spPr>
          <a:xfrm>
            <a:off x="-1280160" y="5852160"/>
            <a:ext cx="2560320" cy="2560320"/>
          </a:xfrm>
          <a:prstGeom prst="ellipse">
            <a:avLst/>
          </a:prstGeom>
          <a:solidFill>
            <a:srgbClr val="9CCF7A">
              <a:alpha val="4000"/>
            </a:srgbClr>
          </a:solidFill>
          <a:ln/>
        </p:spPr>
      </p:sp>
      <p:sp>
        <p:nvSpPr>
          <p:cNvPr id="4" name="Shape 2"/>
          <p:cNvSpPr/>
          <p:nvPr/>
        </p:nvSpPr>
        <p:spPr>
          <a:xfrm>
            <a:off x="10515600" y="5669280"/>
            <a:ext cx="1828800" cy="1828800"/>
          </a:xfrm>
          <a:prstGeom prst="ellipse">
            <a:avLst/>
          </a:prstGeom>
          <a:solidFill>
            <a:srgbClr val="63B3C8">
              <a:alpha val="3000"/>
            </a:srgbClr>
          </a:solidFill>
          <a:ln/>
        </p:spPr>
      </p:sp>
      <p:sp>
        <p:nvSpPr>
          <p:cNvPr id="5" name="Text 3"/>
          <p:cNvSpPr/>
          <p:nvPr/>
        </p:nvSpPr>
        <p:spPr>
          <a:xfrm>
            <a:off x="640080" y="411480"/>
            <a:ext cx="7315200" cy="292608"/>
          </a:xfrm>
          <a:prstGeom prst="rect">
            <a:avLst/>
          </a:prstGeom>
          <a:noFill/>
          <a:ln/>
        </p:spPr>
        <p:txBody>
          <a:bodyPr wrap="square" rtlCol="0" anchor="ctr"/>
          <a:lstStyle/>
          <a:p>
            <a:pPr marL="0" indent="0">
              <a:buNone/>
            </a:pPr>
            <a:endParaRPr lang="en-US" sz="1100" dirty="0"/>
          </a:p>
        </p:txBody>
      </p:sp>
      <p:sp>
        <p:nvSpPr>
          <p:cNvPr id="6" name="Text 4"/>
          <p:cNvSpPr/>
          <p:nvPr/>
        </p:nvSpPr>
        <p:spPr>
          <a:xfrm>
            <a:off x="640080" y="713232"/>
            <a:ext cx="10972800" cy="822960"/>
          </a:xfrm>
          <a:prstGeom prst="rect">
            <a:avLst/>
          </a:prstGeom>
          <a:noFill/>
          <a:ln/>
        </p:spPr>
        <p:txBody>
          <a:bodyPr wrap="square" rtlCol="0" anchor="ctr"/>
          <a:lstStyle/>
          <a:p>
            <a:pPr marL="0" indent="0">
              <a:buNone/>
            </a:pPr>
            <a:r>
              <a:rPr lang="en-US" sz="3600" dirty="0">
                <a:solidFill>
                  <a:srgbClr val="1F6F8B"/>
                </a:solidFill>
                <a:latin typeface="Georgia" pitchFamily="34" charset="0"/>
                <a:ea typeface="Georgia" pitchFamily="34" charset="-122"/>
                <a:cs typeface="Georgia" pitchFamily="34" charset="-120"/>
              </a:rPr>
              <a:t>Une équipe dédiée et pluri-professionnelle</a:t>
            </a:r>
            <a:endParaRPr lang="en-US" sz="3600" dirty="0"/>
          </a:p>
        </p:txBody>
      </p:sp>
      <p:sp>
        <p:nvSpPr>
          <p:cNvPr id="7" name="Shape 5"/>
          <p:cNvSpPr/>
          <p:nvPr/>
        </p:nvSpPr>
        <p:spPr>
          <a:xfrm>
            <a:off x="640080" y="1618488"/>
            <a:ext cx="3520440" cy="2587752"/>
          </a:xfrm>
          <a:prstGeom prst="roundRect">
            <a:avLst>
              <a:gd name="adj" fmla="val 7200"/>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8" name="Text 6"/>
          <p:cNvSpPr/>
          <p:nvPr/>
        </p:nvSpPr>
        <p:spPr>
          <a:xfrm>
            <a:off x="640080" y="2103120"/>
            <a:ext cx="3520440" cy="914400"/>
          </a:xfrm>
          <a:prstGeom prst="rect">
            <a:avLst/>
          </a:prstGeom>
          <a:noFill/>
          <a:ln/>
        </p:spPr>
        <p:txBody>
          <a:bodyPr wrap="square" rtlCol="0" anchor="ctr"/>
          <a:lstStyle/>
          <a:p>
            <a:pPr marL="0" indent="0" algn="ctr">
              <a:buNone/>
            </a:pPr>
            <a:r>
              <a:rPr lang="en-US" sz="4800" b="1" dirty="0">
                <a:solidFill>
                  <a:srgbClr val="1F6F8B"/>
                </a:solidFill>
                <a:latin typeface="Calibri" pitchFamily="34" charset="0"/>
                <a:ea typeface="Calibri" pitchFamily="34" charset="-122"/>
                <a:cs typeface="Calibri" pitchFamily="34" charset="-120"/>
              </a:rPr>
              <a:t>6,9 ETP</a:t>
            </a:r>
            <a:endParaRPr lang="en-US" sz="4800" dirty="0"/>
          </a:p>
        </p:txBody>
      </p:sp>
      <p:sp>
        <p:nvSpPr>
          <p:cNvPr id="9" name="Text 7"/>
          <p:cNvSpPr/>
          <p:nvPr/>
        </p:nvSpPr>
        <p:spPr>
          <a:xfrm>
            <a:off x="822960" y="3063240"/>
            <a:ext cx="3154680" cy="457200"/>
          </a:xfrm>
          <a:prstGeom prst="rect">
            <a:avLst/>
          </a:prstGeom>
          <a:noFill/>
          <a:ln/>
        </p:spPr>
        <p:txBody>
          <a:bodyPr wrap="square" rtlCol="0" anchor="ctr"/>
          <a:lstStyle/>
          <a:p>
            <a:pPr marL="0" indent="0" algn="ctr">
              <a:buNone/>
            </a:pPr>
            <a:r>
              <a:rPr lang="en-US" sz="1200" dirty="0">
                <a:solidFill>
                  <a:srgbClr val="64748B"/>
                </a:solidFill>
                <a:latin typeface="Calibri" pitchFamily="34" charset="0"/>
                <a:ea typeface="Calibri" pitchFamily="34" charset="-122"/>
                <a:cs typeface="Calibri" pitchFamily="34" charset="-120"/>
              </a:rPr>
              <a:t>dimension globale de l'équipe</a:t>
            </a:r>
            <a:endParaRPr lang="en-US" sz="1200" dirty="0"/>
          </a:p>
        </p:txBody>
      </p:sp>
      <p:sp>
        <p:nvSpPr>
          <p:cNvPr id="10" name="Text 8"/>
          <p:cNvSpPr/>
          <p:nvPr/>
        </p:nvSpPr>
        <p:spPr>
          <a:xfrm>
            <a:off x="822960" y="3474720"/>
            <a:ext cx="3154680" cy="548640"/>
          </a:xfrm>
          <a:prstGeom prst="rect">
            <a:avLst/>
          </a:prstGeom>
          <a:noFill/>
          <a:ln/>
        </p:spPr>
        <p:txBody>
          <a:bodyPr wrap="square" rtlCol="0" anchor="ctr"/>
          <a:lstStyle/>
          <a:p>
            <a:pPr marL="0" indent="0" algn="ctr">
              <a:buNone/>
            </a:pPr>
            <a:r>
              <a:rPr lang="en-US" sz="1100" i="1" dirty="0">
                <a:solidFill>
                  <a:srgbClr val="63B3C8"/>
                </a:solidFill>
                <a:latin typeface="Calibri" pitchFamily="34" charset="0"/>
                <a:ea typeface="Calibri" pitchFamily="34" charset="-122"/>
                <a:cs typeface="Calibri" pitchFamily="34" charset="-120"/>
              </a:rPr>
              <a:t>dont 1,9 ETP redéployés par l'établissement</a:t>
            </a:r>
            <a:endParaRPr lang="en-US" sz="1100" dirty="0"/>
          </a:p>
        </p:txBody>
      </p:sp>
      <p:sp>
        <p:nvSpPr>
          <p:cNvPr id="11" name="Shape 9"/>
          <p:cNvSpPr/>
          <p:nvPr/>
        </p:nvSpPr>
        <p:spPr>
          <a:xfrm>
            <a:off x="4389120" y="1572348"/>
            <a:ext cx="4099429" cy="2633892"/>
          </a:xfrm>
          <a:prstGeom prst="roundRect">
            <a:avLst>
              <a:gd name="adj" fmla="val 7200"/>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2" name="Text 10"/>
          <p:cNvSpPr/>
          <p:nvPr/>
        </p:nvSpPr>
        <p:spPr>
          <a:xfrm>
            <a:off x="4663440" y="1696790"/>
            <a:ext cx="3468189" cy="411480"/>
          </a:xfrm>
          <a:prstGeom prst="rect">
            <a:avLst/>
          </a:prstGeom>
          <a:noFill/>
          <a:ln/>
        </p:spPr>
        <p:txBody>
          <a:bodyPr wrap="square" rtlCol="0" anchor="ctr"/>
          <a:lstStyle/>
          <a:p>
            <a:pPr marL="0" indent="0">
              <a:buNone/>
            </a:pPr>
            <a:r>
              <a:rPr lang="en-US" sz="1500" b="1" dirty="0">
                <a:solidFill>
                  <a:srgbClr val="1F6F8B"/>
                </a:solidFill>
                <a:latin typeface="Calibri" pitchFamily="34" charset="0"/>
                <a:ea typeface="Calibri" pitchFamily="34" charset="-122"/>
                <a:cs typeface="Calibri" pitchFamily="34" charset="-120"/>
              </a:rPr>
              <a:t>Composition de l'équipe</a:t>
            </a:r>
            <a:endParaRPr lang="en-US" sz="1500" dirty="0"/>
          </a:p>
        </p:txBody>
      </p:sp>
      <p:sp>
        <p:nvSpPr>
          <p:cNvPr id="13" name="Text 11"/>
          <p:cNvSpPr/>
          <p:nvPr/>
        </p:nvSpPr>
        <p:spPr>
          <a:xfrm>
            <a:off x="4663440" y="2240280"/>
            <a:ext cx="3620589" cy="1783080"/>
          </a:xfrm>
          <a:prstGeom prst="rect">
            <a:avLst/>
          </a:prstGeom>
          <a:noFill/>
          <a:ln/>
        </p:spPr>
        <p:txBody>
          <a:bodyPr wrap="square" rtlCol="0" anchor="t"/>
          <a:lstStyle/>
          <a:p>
            <a:pPr marL="342900" indent="-342900">
              <a:spcAft>
                <a:spcPts val="400"/>
              </a:spcAft>
              <a:buSzPct val="100000"/>
              <a:buChar char="●"/>
            </a:pPr>
            <a:r>
              <a:rPr lang="en-US" sz="1300" dirty="0">
                <a:solidFill>
                  <a:srgbClr val="334155"/>
                </a:solidFill>
                <a:latin typeface="Calibri" pitchFamily="34" charset="0"/>
                <a:ea typeface="Calibri" pitchFamily="34" charset="-122"/>
                <a:cs typeface="Calibri" pitchFamily="34" charset="-120"/>
              </a:rPr>
              <a:t>1 ETP de praticien hospitalier</a:t>
            </a:r>
            <a:endParaRPr lang="en-US" sz="1300" dirty="0"/>
          </a:p>
          <a:p>
            <a:pPr marL="342900" indent="-342900">
              <a:spcAft>
                <a:spcPts val="400"/>
              </a:spcAft>
              <a:buSzPct val="100000"/>
              <a:buChar char="●"/>
            </a:pPr>
            <a:r>
              <a:rPr lang="en-US" sz="1300" dirty="0">
                <a:solidFill>
                  <a:srgbClr val="334155"/>
                </a:solidFill>
                <a:latin typeface="Calibri" pitchFamily="34" charset="0"/>
                <a:ea typeface="Calibri" pitchFamily="34" charset="-122"/>
                <a:cs typeface="Calibri" pitchFamily="34" charset="-120"/>
              </a:rPr>
              <a:t>2,5 ETP de psychologues</a:t>
            </a:r>
            <a:endParaRPr lang="en-US" sz="1300" dirty="0"/>
          </a:p>
          <a:p>
            <a:pPr marL="342900" indent="-342900">
              <a:spcAft>
                <a:spcPts val="400"/>
              </a:spcAft>
              <a:buSzPct val="100000"/>
              <a:buChar char="●"/>
            </a:pPr>
            <a:r>
              <a:rPr lang="en-US" sz="1300" dirty="0">
                <a:solidFill>
                  <a:srgbClr val="334155"/>
                </a:solidFill>
                <a:latin typeface="Calibri" pitchFamily="34" charset="0"/>
                <a:ea typeface="Calibri" pitchFamily="34" charset="-122"/>
                <a:cs typeface="Calibri" pitchFamily="34" charset="-120"/>
              </a:rPr>
              <a:t>2 ETP d'infirmier·e et/ou éducateur spécialisé</a:t>
            </a:r>
            <a:endParaRPr lang="en-US" sz="1300" dirty="0"/>
          </a:p>
          <a:p>
            <a:pPr marL="342900" indent="-342900">
              <a:spcAft>
                <a:spcPts val="400"/>
              </a:spcAft>
              <a:buSzPct val="100000"/>
              <a:buChar char="●"/>
            </a:pPr>
            <a:r>
              <a:rPr lang="en-US" sz="1300" dirty="0">
                <a:solidFill>
                  <a:srgbClr val="334155"/>
                </a:solidFill>
                <a:latin typeface="Calibri" pitchFamily="34" charset="0"/>
                <a:ea typeface="Calibri" pitchFamily="34" charset="-122"/>
                <a:cs typeface="Calibri" pitchFamily="34" charset="-120"/>
              </a:rPr>
              <a:t>1 ETP de puéricultrice</a:t>
            </a:r>
            <a:endParaRPr lang="en-US" sz="1300" dirty="0"/>
          </a:p>
          <a:p>
            <a:pPr marL="342900" indent="-342900">
              <a:spcAft>
                <a:spcPts val="400"/>
              </a:spcAft>
              <a:buSzPct val="100000"/>
              <a:buChar char="●"/>
            </a:pPr>
            <a:r>
              <a:rPr lang="en-US" sz="1300" dirty="0">
                <a:solidFill>
                  <a:srgbClr val="334155"/>
                </a:solidFill>
                <a:latin typeface="Calibri" pitchFamily="34" charset="0"/>
                <a:ea typeface="Calibri" pitchFamily="34" charset="-122"/>
                <a:cs typeface="Calibri" pitchFamily="34" charset="-120"/>
              </a:rPr>
              <a:t>0,2 ETP d'assistante sociale </a:t>
            </a:r>
          </a:p>
          <a:p>
            <a:pPr marL="342900" indent="-342900">
              <a:spcAft>
                <a:spcPts val="400"/>
              </a:spcAft>
              <a:buSzPct val="100000"/>
              <a:buChar char="●"/>
            </a:pPr>
            <a:r>
              <a:rPr lang="en-US" sz="1300" dirty="0">
                <a:solidFill>
                  <a:srgbClr val="334155"/>
                </a:solidFill>
                <a:latin typeface="Calibri" pitchFamily="34" charset="0"/>
                <a:ea typeface="Calibri" pitchFamily="34" charset="-122"/>
                <a:cs typeface="Calibri" pitchFamily="34" charset="-120"/>
              </a:rPr>
              <a:t>0,2 ETP de secrétaire</a:t>
            </a:r>
          </a:p>
          <a:p>
            <a:pPr marL="342900" indent="-342900">
              <a:spcAft>
                <a:spcPts val="400"/>
              </a:spcAft>
              <a:buSzPct val="100000"/>
              <a:buChar char="●"/>
            </a:pPr>
            <a:r>
              <a:rPr lang="en-US" sz="1300" dirty="0">
                <a:solidFill>
                  <a:srgbClr val="334155"/>
                </a:solidFill>
                <a:latin typeface="Calibri" pitchFamily="34" charset="0"/>
                <a:cs typeface="Calibri" pitchFamily="34" charset="-120"/>
              </a:rPr>
              <a:t>Un temps de cadre de santé</a:t>
            </a:r>
            <a:endParaRPr lang="en-US" sz="1300" dirty="0"/>
          </a:p>
        </p:txBody>
      </p:sp>
      <p:sp>
        <p:nvSpPr>
          <p:cNvPr id="14" name="Shape 12"/>
          <p:cNvSpPr/>
          <p:nvPr/>
        </p:nvSpPr>
        <p:spPr>
          <a:xfrm>
            <a:off x="640080" y="4389120"/>
            <a:ext cx="10908792" cy="2011680"/>
          </a:xfrm>
          <a:prstGeom prst="roundRect">
            <a:avLst>
              <a:gd name="adj" fmla="val 8182"/>
            </a:avLst>
          </a:prstGeom>
          <a:solidFill>
            <a:srgbClr val="FFFFFF"/>
          </a:solidFill>
          <a:ln w="9525">
            <a:solidFill>
              <a:srgbClr val="E2E8F0"/>
            </a:solidFill>
            <a:prstDash val="solid"/>
          </a:ln>
          <a:effectLst>
            <a:outerShdw blurRad="228600" dist="50800" dir="5400000" algn="bl" rotWithShape="0">
              <a:srgbClr val="0F172A">
                <a:alpha val="6000"/>
              </a:srgbClr>
            </a:outerShdw>
          </a:effectLst>
        </p:spPr>
      </p:sp>
      <p:sp>
        <p:nvSpPr>
          <p:cNvPr id="15" name="Text 13"/>
          <p:cNvSpPr/>
          <p:nvPr/>
        </p:nvSpPr>
        <p:spPr>
          <a:xfrm>
            <a:off x="914400" y="4526280"/>
            <a:ext cx="10360152" cy="411480"/>
          </a:xfrm>
          <a:prstGeom prst="rect">
            <a:avLst/>
          </a:prstGeom>
          <a:noFill/>
          <a:ln/>
        </p:spPr>
        <p:txBody>
          <a:bodyPr wrap="square" rtlCol="0" anchor="ctr"/>
          <a:lstStyle/>
          <a:p>
            <a:pPr marL="0" indent="0">
              <a:buNone/>
            </a:pPr>
            <a:r>
              <a:rPr lang="en-US" sz="1500" b="1" dirty="0">
                <a:solidFill>
                  <a:srgbClr val="1F6F8B"/>
                </a:solidFill>
                <a:latin typeface="Calibri" pitchFamily="34" charset="0"/>
                <a:ea typeface="Calibri" pitchFamily="34" charset="-122"/>
                <a:cs typeface="Calibri" pitchFamily="34" charset="-120"/>
              </a:rPr>
              <a:t>Ancrage territorial et formation</a:t>
            </a:r>
            <a:endParaRPr lang="en-US" sz="1500" dirty="0"/>
          </a:p>
        </p:txBody>
      </p:sp>
      <p:sp>
        <p:nvSpPr>
          <p:cNvPr id="16" name="Text 14"/>
          <p:cNvSpPr/>
          <p:nvPr/>
        </p:nvSpPr>
        <p:spPr>
          <a:xfrm>
            <a:off x="914400" y="4937760"/>
            <a:ext cx="10360152" cy="1417320"/>
          </a:xfrm>
          <a:prstGeom prst="rect">
            <a:avLst/>
          </a:prstGeom>
          <a:noFill/>
          <a:ln/>
        </p:spPr>
        <p:txBody>
          <a:bodyPr wrap="square" rtlCol="0" anchor="t"/>
          <a:lstStyle/>
          <a:p>
            <a:pPr marL="0" indent="0">
              <a:spcAft>
                <a:spcPts val="600"/>
              </a:spcAft>
              <a:buNone/>
            </a:pPr>
            <a:r>
              <a:rPr lang="en-US" sz="1300" dirty="0">
                <a:solidFill>
                  <a:srgbClr val="334155"/>
                </a:solidFill>
                <a:latin typeface="Calibri" pitchFamily="34" charset="0"/>
                <a:ea typeface="Calibri" pitchFamily="34" charset="-122"/>
                <a:cs typeface="Calibri" pitchFamily="34" charset="-120"/>
              </a:rPr>
              <a:t>Le dispositif est adossé aux deux CMP de Molsheim et de Sélestat (sur cinq), ce qui permet un déploiement de proximité, tout en préservant la spécialisation de l'équipe. </a:t>
            </a:r>
            <a:endParaRPr lang="en-US" sz="1300" dirty="0"/>
          </a:p>
          <a:p>
            <a:pPr marL="0" indent="0">
              <a:spcAft>
                <a:spcPts val="600"/>
              </a:spcAft>
              <a:buNone/>
            </a:pPr>
            <a:endParaRPr lang="en-US" sz="1300" dirty="0"/>
          </a:p>
          <a:p>
            <a:pPr marL="0" indent="0">
              <a:spcAft>
                <a:spcPts val="600"/>
              </a:spcAft>
              <a:buNone/>
            </a:pPr>
            <a:r>
              <a:rPr lang="en-US" sz="1300" dirty="0">
                <a:solidFill>
                  <a:srgbClr val="334155"/>
                </a:solidFill>
                <a:latin typeface="Calibri" pitchFamily="34" charset="0"/>
                <a:ea typeface="Calibri" pitchFamily="34" charset="-122"/>
                <a:cs typeface="Calibri" pitchFamily="34" charset="-120"/>
              </a:rPr>
              <a:t>Des formations dédiées aux troubles de l'attachement, aux psychotraumatismes et à l'EMDR sont actuellement en cours, afin de renforcer la prise en charge des enfants confiés à l'ASE.</a:t>
            </a:r>
            <a:endParaRPr lang="en-US" sz="1300" dirty="0"/>
          </a:p>
        </p:txBody>
      </p:sp>
      <p:pic>
        <p:nvPicPr>
          <p:cNvPr id="18" name="Image 17">
            <a:extLst>
              <a:ext uri="{FF2B5EF4-FFF2-40B4-BE49-F238E27FC236}">
                <a16:creationId xmlns:a16="http://schemas.microsoft.com/office/drawing/2014/main" id="{CC358CDF-782D-70F2-1CCB-F18E7D0B6B3D}"/>
              </a:ext>
            </a:extLst>
          </p:cNvPr>
          <p:cNvPicPr>
            <a:picLocks noChangeAspect="1"/>
          </p:cNvPicPr>
          <p:nvPr/>
        </p:nvPicPr>
        <p:blipFill>
          <a:blip r:embed="rId3"/>
          <a:stretch>
            <a:fillRect/>
          </a:stretch>
        </p:blipFill>
        <p:spPr>
          <a:xfrm>
            <a:off x="8725727" y="1590636"/>
            <a:ext cx="2483713" cy="25648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4782</TotalTime>
  <Words>1863</Words>
  <Application>Microsoft Macintosh PowerPoint</Application>
  <PresentationFormat>Grand écran</PresentationFormat>
  <Paragraphs>217</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Georgia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AStéroïdE - Colloque 19 mai 2026</dc:title>
  <dc:subject>PptxGenJS Presentation</dc:subject>
  <dc:creator>Dr Muriel Castelnovo</dc:creator>
  <cp:lastModifiedBy>muriel castel</cp:lastModifiedBy>
  <cp:revision>19</cp:revision>
  <dcterms:created xsi:type="dcterms:W3CDTF">2026-05-14T15:21:54Z</dcterms:created>
  <dcterms:modified xsi:type="dcterms:W3CDTF">2026-05-19T06:05:03Z</dcterms:modified>
</cp:coreProperties>
</file>