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sldIdLst>
    <p:sldId id="256" r:id="rId2"/>
    <p:sldId id="257" r:id="rId3"/>
    <p:sldId id="259" r:id="rId4"/>
    <p:sldId id="260" r:id="rId5"/>
    <p:sldId id="263" r:id="rId6"/>
    <p:sldId id="264" r:id="rId7"/>
    <p:sldId id="265" r:id="rId8"/>
    <p:sldId id="261" r:id="rId9"/>
    <p:sldId id="266" r:id="rId10"/>
    <p:sldId id="262" r:id="rId11"/>
    <p:sldId id="267" r:id="rId12"/>
    <p:sldId id="268" r:id="rId13"/>
    <p:sldId id="270" r:id="rId14"/>
    <p:sldId id="272" r:id="rId15"/>
    <p:sldId id="273" r:id="rId16"/>
    <p:sldId id="274" r:id="rId17"/>
    <p:sldId id="275" r:id="rId18"/>
    <p:sldId id="276" r:id="rId19"/>
    <p:sldId id="277" r:id="rId20"/>
    <p:sldId id="278" r:id="rId21"/>
    <p:sldId id="307" r:id="rId22"/>
    <p:sldId id="279" r:id="rId23"/>
    <p:sldId id="283" r:id="rId24"/>
    <p:sldId id="281" r:id="rId25"/>
    <p:sldId id="299" r:id="rId26"/>
    <p:sldId id="301" r:id="rId27"/>
    <p:sldId id="302" r:id="rId28"/>
    <p:sldId id="304" r:id="rId29"/>
    <p:sldId id="305" r:id="rId30"/>
    <p:sldId id="306" r:id="rId31"/>
    <p:sldId id="312" r:id="rId32"/>
    <p:sldId id="294" r:id="rId33"/>
    <p:sldId id="296" r:id="rId34"/>
    <p:sldId id="285" r:id="rId35"/>
    <p:sldId id="286" r:id="rId36"/>
    <p:sldId id="288" r:id="rId37"/>
    <p:sldId id="290" r:id="rId38"/>
    <p:sldId id="29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6B4490B-A460-47EA-88E8-CB7F1B65959B}" type="datetimeFigureOut">
              <a:rPr lang="fr-FR" smtClean="0"/>
              <a:t>19/05/2026</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C8DE2E3-796E-48B5-82A2-94B78DE6C55C}" type="slidenum">
              <a:rPr lang="fr-FR" smtClean="0"/>
              <a:t>‹N°›</a:t>
            </a:fld>
            <a:endParaRPr lang="fr-FR"/>
          </a:p>
        </p:txBody>
      </p:sp>
    </p:spTree>
    <p:extLst>
      <p:ext uri="{BB962C8B-B14F-4D97-AF65-F5344CB8AC3E}">
        <p14:creationId xmlns:p14="http://schemas.microsoft.com/office/powerpoint/2010/main" val="68116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6B4490B-A460-47EA-88E8-CB7F1B65959B}" type="datetimeFigureOut">
              <a:rPr lang="fr-FR" smtClean="0"/>
              <a:t>19/05/2026</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8DE2E3-796E-48B5-82A2-94B78DE6C55C}" type="slidenum">
              <a:rPr lang="fr-FR" smtClean="0"/>
              <a:t>‹N°›</a:t>
            </a:fld>
            <a:endParaRPr lang="fr-FR"/>
          </a:p>
        </p:txBody>
      </p:sp>
    </p:spTree>
    <p:extLst>
      <p:ext uri="{BB962C8B-B14F-4D97-AF65-F5344CB8AC3E}">
        <p14:creationId xmlns:p14="http://schemas.microsoft.com/office/powerpoint/2010/main" val="78120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6B4490B-A460-47EA-88E8-CB7F1B65959B}" type="datetimeFigureOut">
              <a:rPr lang="fr-FR" smtClean="0"/>
              <a:t>19/05/2026</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8DE2E3-796E-48B5-82A2-94B78DE6C55C}"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6873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E6B4490B-A460-47EA-88E8-CB7F1B65959B}" type="datetimeFigureOut">
              <a:rPr lang="fr-FR" smtClean="0"/>
              <a:t>19/05/2026</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8DE2E3-796E-48B5-82A2-94B78DE6C55C}" type="slidenum">
              <a:rPr lang="fr-FR" smtClean="0"/>
              <a:t>‹N°›</a:t>
            </a:fld>
            <a:endParaRPr lang="fr-FR"/>
          </a:p>
        </p:txBody>
      </p:sp>
    </p:spTree>
    <p:extLst>
      <p:ext uri="{BB962C8B-B14F-4D97-AF65-F5344CB8AC3E}">
        <p14:creationId xmlns:p14="http://schemas.microsoft.com/office/powerpoint/2010/main" val="3001193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E6B4490B-A460-47EA-88E8-CB7F1B65959B}" type="datetimeFigureOut">
              <a:rPr lang="fr-FR" smtClean="0"/>
              <a:t>19/05/2026</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8DE2E3-796E-48B5-82A2-94B78DE6C55C}"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535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E6B4490B-A460-47EA-88E8-CB7F1B65959B}" type="datetimeFigureOut">
              <a:rPr lang="fr-FR" smtClean="0"/>
              <a:t>19/05/2026</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8DE2E3-796E-48B5-82A2-94B78DE6C55C}" type="slidenum">
              <a:rPr lang="fr-FR" smtClean="0"/>
              <a:t>‹N°›</a:t>
            </a:fld>
            <a:endParaRPr lang="fr-FR"/>
          </a:p>
        </p:txBody>
      </p:sp>
    </p:spTree>
    <p:extLst>
      <p:ext uri="{BB962C8B-B14F-4D97-AF65-F5344CB8AC3E}">
        <p14:creationId xmlns:p14="http://schemas.microsoft.com/office/powerpoint/2010/main" val="2611486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6B4490B-A460-47EA-88E8-CB7F1B65959B}" type="datetimeFigureOut">
              <a:rPr lang="fr-FR" smtClean="0"/>
              <a:t>19/05/2026</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8DE2E3-796E-48B5-82A2-94B78DE6C55C}" type="slidenum">
              <a:rPr lang="fr-FR" smtClean="0"/>
              <a:t>‹N°›</a:t>
            </a:fld>
            <a:endParaRPr lang="fr-FR"/>
          </a:p>
        </p:txBody>
      </p:sp>
    </p:spTree>
    <p:extLst>
      <p:ext uri="{BB962C8B-B14F-4D97-AF65-F5344CB8AC3E}">
        <p14:creationId xmlns:p14="http://schemas.microsoft.com/office/powerpoint/2010/main" val="1548317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6B4490B-A460-47EA-88E8-CB7F1B65959B}" type="datetimeFigureOut">
              <a:rPr lang="fr-FR" smtClean="0"/>
              <a:t>19/05/2026</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8DE2E3-796E-48B5-82A2-94B78DE6C55C}" type="slidenum">
              <a:rPr lang="fr-FR" smtClean="0"/>
              <a:t>‹N°›</a:t>
            </a:fld>
            <a:endParaRPr lang="fr-FR"/>
          </a:p>
        </p:txBody>
      </p:sp>
    </p:spTree>
    <p:extLst>
      <p:ext uri="{BB962C8B-B14F-4D97-AF65-F5344CB8AC3E}">
        <p14:creationId xmlns:p14="http://schemas.microsoft.com/office/powerpoint/2010/main" val="398791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6B4490B-A460-47EA-88E8-CB7F1B65959B}" type="datetimeFigureOut">
              <a:rPr lang="fr-FR" smtClean="0"/>
              <a:t>19/05/2026</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8DE2E3-796E-48B5-82A2-94B78DE6C55C}" type="slidenum">
              <a:rPr lang="fr-FR" smtClean="0"/>
              <a:t>‹N°›</a:t>
            </a:fld>
            <a:endParaRPr lang="fr-FR"/>
          </a:p>
        </p:txBody>
      </p:sp>
    </p:spTree>
    <p:extLst>
      <p:ext uri="{BB962C8B-B14F-4D97-AF65-F5344CB8AC3E}">
        <p14:creationId xmlns:p14="http://schemas.microsoft.com/office/powerpoint/2010/main" val="3953365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6B4490B-A460-47EA-88E8-CB7F1B65959B}" type="datetimeFigureOut">
              <a:rPr lang="fr-FR" smtClean="0"/>
              <a:t>19/05/2026</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8DE2E3-796E-48B5-82A2-94B78DE6C55C}" type="slidenum">
              <a:rPr lang="fr-FR" smtClean="0"/>
              <a:t>‹N°›</a:t>
            </a:fld>
            <a:endParaRPr lang="fr-FR"/>
          </a:p>
        </p:txBody>
      </p:sp>
    </p:spTree>
    <p:extLst>
      <p:ext uri="{BB962C8B-B14F-4D97-AF65-F5344CB8AC3E}">
        <p14:creationId xmlns:p14="http://schemas.microsoft.com/office/powerpoint/2010/main" val="212469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6B4490B-A460-47EA-88E8-CB7F1B65959B}" type="datetimeFigureOut">
              <a:rPr lang="fr-FR" smtClean="0"/>
              <a:t>19/05/2026</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C8DE2E3-796E-48B5-82A2-94B78DE6C55C}" type="slidenum">
              <a:rPr lang="fr-FR" smtClean="0"/>
              <a:t>‹N°›</a:t>
            </a:fld>
            <a:endParaRPr lang="fr-FR"/>
          </a:p>
        </p:txBody>
      </p:sp>
    </p:spTree>
    <p:extLst>
      <p:ext uri="{BB962C8B-B14F-4D97-AF65-F5344CB8AC3E}">
        <p14:creationId xmlns:p14="http://schemas.microsoft.com/office/powerpoint/2010/main" val="259110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6B4490B-A460-47EA-88E8-CB7F1B65959B}" type="datetimeFigureOut">
              <a:rPr lang="fr-FR" smtClean="0"/>
              <a:t>19/05/2026</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C8DE2E3-796E-48B5-82A2-94B78DE6C55C}" type="slidenum">
              <a:rPr lang="fr-FR" smtClean="0"/>
              <a:t>‹N°›</a:t>
            </a:fld>
            <a:endParaRPr lang="fr-FR"/>
          </a:p>
        </p:txBody>
      </p:sp>
    </p:spTree>
    <p:extLst>
      <p:ext uri="{BB962C8B-B14F-4D97-AF65-F5344CB8AC3E}">
        <p14:creationId xmlns:p14="http://schemas.microsoft.com/office/powerpoint/2010/main" val="160942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6B4490B-A460-47EA-88E8-CB7F1B65959B}" type="datetimeFigureOut">
              <a:rPr lang="fr-FR" smtClean="0"/>
              <a:t>19/05/2026</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C8DE2E3-796E-48B5-82A2-94B78DE6C55C}" type="slidenum">
              <a:rPr lang="fr-FR" smtClean="0"/>
              <a:t>‹N°›</a:t>
            </a:fld>
            <a:endParaRPr lang="fr-FR"/>
          </a:p>
        </p:txBody>
      </p:sp>
    </p:spTree>
    <p:extLst>
      <p:ext uri="{BB962C8B-B14F-4D97-AF65-F5344CB8AC3E}">
        <p14:creationId xmlns:p14="http://schemas.microsoft.com/office/powerpoint/2010/main" val="41851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4490B-A460-47EA-88E8-CB7F1B65959B}" type="datetimeFigureOut">
              <a:rPr lang="fr-FR" smtClean="0"/>
              <a:t>19/05/2026</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C8DE2E3-796E-48B5-82A2-94B78DE6C55C}" type="slidenum">
              <a:rPr lang="fr-FR" smtClean="0"/>
              <a:t>‹N°›</a:t>
            </a:fld>
            <a:endParaRPr lang="fr-FR"/>
          </a:p>
        </p:txBody>
      </p:sp>
    </p:spTree>
    <p:extLst>
      <p:ext uri="{BB962C8B-B14F-4D97-AF65-F5344CB8AC3E}">
        <p14:creationId xmlns:p14="http://schemas.microsoft.com/office/powerpoint/2010/main" val="211163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6B4490B-A460-47EA-88E8-CB7F1B65959B}" type="datetimeFigureOut">
              <a:rPr lang="fr-FR" smtClean="0"/>
              <a:t>19/05/2026</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C8DE2E3-796E-48B5-82A2-94B78DE6C55C}" type="slidenum">
              <a:rPr lang="fr-FR" smtClean="0"/>
              <a:t>‹N°›</a:t>
            </a:fld>
            <a:endParaRPr lang="fr-FR"/>
          </a:p>
        </p:txBody>
      </p:sp>
    </p:spTree>
    <p:extLst>
      <p:ext uri="{BB962C8B-B14F-4D97-AF65-F5344CB8AC3E}">
        <p14:creationId xmlns:p14="http://schemas.microsoft.com/office/powerpoint/2010/main" val="55136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6B4490B-A460-47EA-88E8-CB7F1B65959B}" type="datetimeFigureOut">
              <a:rPr lang="fr-FR" smtClean="0"/>
              <a:t>19/05/2026</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8DE2E3-796E-48B5-82A2-94B78DE6C55C}" type="slidenum">
              <a:rPr lang="fr-FR" smtClean="0"/>
              <a:t>‹N°›</a:t>
            </a:fld>
            <a:endParaRPr lang="fr-FR"/>
          </a:p>
        </p:txBody>
      </p:sp>
    </p:spTree>
    <p:extLst>
      <p:ext uri="{BB962C8B-B14F-4D97-AF65-F5344CB8AC3E}">
        <p14:creationId xmlns:p14="http://schemas.microsoft.com/office/powerpoint/2010/main" val="116015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6B4490B-A460-47EA-88E8-CB7F1B65959B}" type="datetimeFigureOut">
              <a:rPr lang="fr-FR" smtClean="0"/>
              <a:t>19/05/2026</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C8DE2E3-796E-48B5-82A2-94B78DE6C55C}" type="slidenum">
              <a:rPr lang="fr-FR" smtClean="0"/>
              <a:t>‹N°›</a:t>
            </a:fld>
            <a:endParaRPr lang="fr-FR"/>
          </a:p>
        </p:txBody>
      </p:sp>
    </p:spTree>
    <p:extLst>
      <p:ext uri="{BB962C8B-B14F-4D97-AF65-F5344CB8AC3E}">
        <p14:creationId xmlns:p14="http://schemas.microsoft.com/office/powerpoint/2010/main" val="44935032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504F3-84BC-4A7E-AE48-0278915B94EF}"/>
              </a:ext>
            </a:extLst>
          </p:cNvPr>
          <p:cNvSpPr>
            <a:spLocks noGrp="1"/>
          </p:cNvSpPr>
          <p:nvPr>
            <p:ph type="ctrTitle"/>
          </p:nvPr>
        </p:nvSpPr>
        <p:spPr>
          <a:xfrm>
            <a:off x="3390181" y="2432649"/>
            <a:ext cx="7277818" cy="1699404"/>
          </a:xfrm>
        </p:spPr>
        <p:txBody>
          <a:bodyPr>
            <a:normAutofit fontScale="90000"/>
          </a:bodyPr>
          <a:lstStyle/>
          <a:p>
            <a:r>
              <a:rPr lang="fr-FR" b="1" dirty="0"/>
              <a:t>La santé mentale des enfants placés</a:t>
            </a:r>
          </a:p>
        </p:txBody>
      </p:sp>
    </p:spTree>
    <p:extLst>
      <p:ext uri="{BB962C8B-B14F-4D97-AF65-F5344CB8AC3E}">
        <p14:creationId xmlns:p14="http://schemas.microsoft.com/office/powerpoint/2010/main" val="1235867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5640E8-5195-4355-A79A-9107D768A09D}"/>
              </a:ext>
            </a:extLst>
          </p:cNvPr>
          <p:cNvSpPr>
            <a:spLocks noGrp="1"/>
          </p:cNvSpPr>
          <p:nvPr>
            <p:ph type="title"/>
          </p:nvPr>
        </p:nvSpPr>
        <p:spPr/>
        <p:txBody>
          <a:bodyPr/>
          <a:lstStyle/>
          <a:p>
            <a:r>
              <a:rPr lang="fr-FR" dirty="0"/>
              <a:t>Trauma</a:t>
            </a:r>
          </a:p>
        </p:txBody>
      </p:sp>
      <p:sp>
        <p:nvSpPr>
          <p:cNvPr id="3" name="Espace réservé du contenu 2">
            <a:extLst>
              <a:ext uri="{FF2B5EF4-FFF2-40B4-BE49-F238E27FC236}">
                <a16:creationId xmlns:a16="http://schemas.microsoft.com/office/drawing/2014/main" id="{037A98E4-CB98-4D2B-90C2-95C88535E706}"/>
              </a:ext>
            </a:extLst>
          </p:cNvPr>
          <p:cNvSpPr>
            <a:spLocks noGrp="1"/>
          </p:cNvSpPr>
          <p:nvPr>
            <p:ph idx="1"/>
          </p:nvPr>
        </p:nvSpPr>
        <p:spPr/>
        <p:txBody>
          <a:bodyPr/>
          <a:lstStyle/>
          <a:p>
            <a:pPr marL="0" indent="0">
              <a:buNone/>
            </a:pPr>
            <a:endParaRPr lang="fr-FR" b="1" u="sng" dirty="0"/>
          </a:p>
          <a:p>
            <a:pPr marL="0" indent="0">
              <a:buNone/>
            </a:pPr>
            <a:endParaRPr lang="fr-FR" b="1" u="sng" dirty="0"/>
          </a:p>
          <a:p>
            <a:pPr marL="0" indent="0">
              <a:buNone/>
            </a:pPr>
            <a:r>
              <a:rPr lang="fr-FR" b="1" u="sng" dirty="0"/>
              <a:t>Sens</a:t>
            </a:r>
          </a:p>
          <a:p>
            <a:pPr marL="0" indent="0">
              <a:buNone/>
            </a:pPr>
            <a:endParaRPr lang="fr-FR" b="1" u="sng" dirty="0"/>
          </a:p>
          <a:p>
            <a:r>
              <a:rPr lang="fr-FR" dirty="0"/>
              <a:t>Quelque chose d’insensé qui empêche de faire des liens et de mettre du sens</a:t>
            </a:r>
          </a:p>
          <a:p>
            <a:pPr marL="0" indent="0">
              <a:buNone/>
            </a:pPr>
            <a:endParaRPr lang="fr-FR" dirty="0"/>
          </a:p>
          <a:p>
            <a:r>
              <a:rPr lang="fr-FR" dirty="0"/>
              <a:t>Le travail du psychisme est précisément de faire des liens, cette lacune de sens réalise un trou dans la continuité psychique</a:t>
            </a:r>
          </a:p>
          <a:p>
            <a:endParaRPr lang="fr-FR" dirty="0"/>
          </a:p>
        </p:txBody>
      </p:sp>
    </p:spTree>
    <p:extLst>
      <p:ext uri="{BB962C8B-B14F-4D97-AF65-F5344CB8AC3E}">
        <p14:creationId xmlns:p14="http://schemas.microsoft.com/office/powerpoint/2010/main" val="251088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E1B0F0-4C1E-4015-810E-7D55B5F79B38}"/>
              </a:ext>
            </a:extLst>
          </p:cNvPr>
          <p:cNvSpPr>
            <a:spLocks noGrp="1"/>
          </p:cNvSpPr>
          <p:nvPr>
            <p:ph type="title"/>
          </p:nvPr>
        </p:nvSpPr>
        <p:spPr/>
        <p:txBody>
          <a:bodyPr/>
          <a:lstStyle/>
          <a:p>
            <a:r>
              <a:rPr lang="fr-FR" dirty="0"/>
              <a:t>Trauma</a:t>
            </a:r>
          </a:p>
        </p:txBody>
      </p:sp>
      <p:sp>
        <p:nvSpPr>
          <p:cNvPr id="3" name="Espace réservé du contenu 2">
            <a:extLst>
              <a:ext uri="{FF2B5EF4-FFF2-40B4-BE49-F238E27FC236}">
                <a16:creationId xmlns:a16="http://schemas.microsoft.com/office/drawing/2014/main" id="{20D48307-E48E-4291-8E70-7731F5509F46}"/>
              </a:ext>
            </a:extLst>
          </p:cNvPr>
          <p:cNvSpPr>
            <a:spLocks noGrp="1"/>
          </p:cNvSpPr>
          <p:nvPr>
            <p:ph idx="1"/>
          </p:nvPr>
        </p:nvSpPr>
        <p:spPr/>
        <p:txBody>
          <a:bodyPr/>
          <a:lstStyle/>
          <a:p>
            <a:endParaRPr lang="fr-FR" dirty="0"/>
          </a:p>
          <a:p>
            <a:endParaRPr lang="fr-FR" dirty="0"/>
          </a:p>
          <a:p>
            <a:endParaRPr lang="fr-FR" dirty="0"/>
          </a:p>
          <a:p>
            <a:endParaRPr lang="fr-FR" dirty="0"/>
          </a:p>
          <a:p>
            <a:r>
              <a:rPr lang="fr-FR" dirty="0"/>
              <a:t>Sidéré par l’excès de stimulations, proprement irreprésentable, à la manière d’une sorte d’orage interne, le fonctionnement </a:t>
            </a:r>
            <a:r>
              <a:rPr lang="fr-FR" dirty="0" err="1"/>
              <a:t>neuro-cognitif</a:t>
            </a:r>
            <a:r>
              <a:rPr lang="fr-FR" dirty="0"/>
              <a:t> serait en panne de représentation. Il resterait une trace de cet ébranlement massif, sorte d’angoisse</a:t>
            </a:r>
          </a:p>
          <a:p>
            <a:endParaRPr lang="fr-FR" dirty="0"/>
          </a:p>
        </p:txBody>
      </p:sp>
    </p:spTree>
    <p:extLst>
      <p:ext uri="{BB962C8B-B14F-4D97-AF65-F5344CB8AC3E}">
        <p14:creationId xmlns:p14="http://schemas.microsoft.com/office/powerpoint/2010/main" val="1821450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FACDB4-4F28-4BB3-866A-12C914896550}"/>
              </a:ext>
            </a:extLst>
          </p:cNvPr>
          <p:cNvSpPr>
            <a:spLocks noGrp="1"/>
          </p:cNvSpPr>
          <p:nvPr>
            <p:ph type="title"/>
          </p:nvPr>
        </p:nvSpPr>
        <p:spPr/>
        <p:txBody>
          <a:bodyPr/>
          <a:lstStyle/>
          <a:p>
            <a:r>
              <a:rPr lang="fr-FR" dirty="0"/>
              <a:t>Trauma</a:t>
            </a:r>
          </a:p>
        </p:txBody>
      </p:sp>
      <p:sp>
        <p:nvSpPr>
          <p:cNvPr id="3" name="Espace réservé du contenu 2">
            <a:extLst>
              <a:ext uri="{FF2B5EF4-FFF2-40B4-BE49-F238E27FC236}">
                <a16:creationId xmlns:a16="http://schemas.microsoft.com/office/drawing/2014/main" id="{30232FB2-FF17-4A1B-B26C-4AD0E4B568DF}"/>
              </a:ext>
            </a:extLst>
          </p:cNvPr>
          <p:cNvSpPr>
            <a:spLocks noGrp="1"/>
          </p:cNvSpPr>
          <p:nvPr>
            <p:ph idx="1"/>
          </p:nvPr>
        </p:nvSpPr>
        <p:spPr>
          <a:xfrm>
            <a:off x="2501660" y="2133600"/>
            <a:ext cx="9002952" cy="4100290"/>
          </a:xfrm>
        </p:spPr>
        <p:txBody>
          <a:bodyPr>
            <a:normAutofit/>
          </a:bodyPr>
          <a:lstStyle/>
          <a:p>
            <a:endParaRPr lang="fr-FR" dirty="0"/>
          </a:p>
          <a:p>
            <a:endParaRPr lang="fr-FR" dirty="0"/>
          </a:p>
          <a:p>
            <a:endParaRPr lang="fr-FR" dirty="0"/>
          </a:p>
          <a:p>
            <a:r>
              <a:rPr lang="fr-FR" dirty="0"/>
              <a:t>Ainsi, le concept de « trauma » traduirait :</a:t>
            </a:r>
          </a:p>
          <a:p>
            <a:endParaRPr lang="fr-FR" dirty="0"/>
          </a:p>
          <a:p>
            <a:pPr lvl="1"/>
            <a:r>
              <a:rPr lang="fr-FR" sz="1800" dirty="0"/>
              <a:t>tantôt un « trou de représentation », sorte de lacune dans l’appareil à représenter, un peu comme si on supprimait une lettre dans l’alphabet</a:t>
            </a:r>
          </a:p>
          <a:p>
            <a:pPr lvl="1"/>
            <a:endParaRPr lang="fr-FR" sz="1800" dirty="0"/>
          </a:p>
          <a:p>
            <a:pPr lvl="1"/>
            <a:r>
              <a:rPr lang="fr-FR" sz="1800" dirty="0"/>
              <a:t>Tantôt une « déchirure du récit », lacune dans la construction narrative que chaque sujet  se construit de lui-même et du monde qui l’entoure afin de donner sens à la « qualité de sa vie »</a:t>
            </a:r>
          </a:p>
          <a:p>
            <a:endParaRPr lang="fr-FR" dirty="0"/>
          </a:p>
        </p:txBody>
      </p:sp>
    </p:spTree>
    <p:extLst>
      <p:ext uri="{BB962C8B-B14F-4D97-AF65-F5344CB8AC3E}">
        <p14:creationId xmlns:p14="http://schemas.microsoft.com/office/powerpoint/2010/main" val="3724553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A25CC2-01F6-4F49-9976-DA04A62E4FB2}"/>
              </a:ext>
            </a:extLst>
          </p:cNvPr>
          <p:cNvSpPr>
            <a:spLocks noGrp="1"/>
          </p:cNvSpPr>
          <p:nvPr>
            <p:ph type="title"/>
          </p:nvPr>
        </p:nvSpPr>
        <p:spPr/>
        <p:txBody>
          <a:bodyPr/>
          <a:lstStyle/>
          <a:p>
            <a:r>
              <a:rPr lang="fr-FR" dirty="0"/>
              <a:t>Trauma</a:t>
            </a:r>
          </a:p>
        </p:txBody>
      </p:sp>
      <p:sp>
        <p:nvSpPr>
          <p:cNvPr id="3" name="Espace réservé du contenu 2">
            <a:extLst>
              <a:ext uri="{FF2B5EF4-FFF2-40B4-BE49-F238E27FC236}">
                <a16:creationId xmlns:a16="http://schemas.microsoft.com/office/drawing/2014/main" id="{11CDD33E-AFD5-4A59-A2B9-464AB90B6E9A}"/>
              </a:ext>
            </a:extLst>
          </p:cNvPr>
          <p:cNvSpPr>
            <a:spLocks noGrp="1"/>
          </p:cNvSpPr>
          <p:nvPr>
            <p:ph idx="1"/>
          </p:nvPr>
        </p:nvSpPr>
        <p:spPr/>
        <p:txBody>
          <a:bodyPr/>
          <a:lstStyle/>
          <a:p>
            <a:endParaRPr lang="fr-FR" dirty="0"/>
          </a:p>
          <a:p>
            <a:endParaRPr lang="fr-FR" dirty="0"/>
          </a:p>
          <a:p>
            <a:endParaRPr lang="fr-FR" dirty="0"/>
          </a:p>
          <a:p>
            <a:endParaRPr lang="fr-FR" dirty="0"/>
          </a:p>
          <a:p>
            <a:r>
              <a:rPr lang="fr-FR" dirty="0"/>
              <a:t>Une </a:t>
            </a:r>
            <a:r>
              <a:rPr lang="fr-FR" b="1" dirty="0"/>
              <a:t>lacune de sens</a:t>
            </a:r>
          </a:p>
          <a:p>
            <a:endParaRPr lang="fr-FR" b="1" dirty="0"/>
          </a:p>
          <a:p>
            <a:r>
              <a:rPr lang="fr-FR" dirty="0"/>
              <a:t>Une </a:t>
            </a:r>
            <a:r>
              <a:rPr lang="fr-FR" b="1" dirty="0"/>
              <a:t>lacune dans la continuité </a:t>
            </a:r>
            <a:r>
              <a:rPr lang="fr-FR" dirty="0"/>
              <a:t>historique</a:t>
            </a:r>
          </a:p>
          <a:p>
            <a:endParaRPr lang="fr-FR" dirty="0"/>
          </a:p>
        </p:txBody>
      </p:sp>
    </p:spTree>
    <p:extLst>
      <p:ext uri="{BB962C8B-B14F-4D97-AF65-F5344CB8AC3E}">
        <p14:creationId xmlns:p14="http://schemas.microsoft.com/office/powerpoint/2010/main" val="406745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BAD2CD-A59D-403E-AF4D-92DACEA9A7B5}"/>
              </a:ext>
            </a:extLst>
          </p:cNvPr>
          <p:cNvSpPr>
            <a:spLocks noGrp="1"/>
          </p:cNvSpPr>
          <p:nvPr>
            <p:ph type="title"/>
          </p:nvPr>
        </p:nvSpPr>
        <p:spPr/>
        <p:txBody>
          <a:bodyPr/>
          <a:lstStyle/>
          <a:p>
            <a:r>
              <a:rPr lang="fr-FR" dirty="0"/>
              <a:t>LIEN  / ATTACHEMENT </a:t>
            </a:r>
          </a:p>
        </p:txBody>
      </p:sp>
      <p:sp>
        <p:nvSpPr>
          <p:cNvPr id="3" name="Espace réservé du contenu 2">
            <a:extLst>
              <a:ext uri="{FF2B5EF4-FFF2-40B4-BE49-F238E27FC236}">
                <a16:creationId xmlns:a16="http://schemas.microsoft.com/office/drawing/2014/main" id="{ED02A985-DB73-40B9-9797-68DEDBF9DDC4}"/>
              </a:ext>
            </a:extLst>
          </p:cNvPr>
          <p:cNvSpPr>
            <a:spLocks noGrp="1"/>
          </p:cNvSpPr>
          <p:nvPr>
            <p:ph idx="1"/>
          </p:nvPr>
        </p:nvSpPr>
        <p:spPr/>
        <p:txBody>
          <a:bodyPr/>
          <a:lstStyle/>
          <a:p>
            <a:endParaRPr lang="fr-FR" b="1" dirty="0"/>
          </a:p>
          <a:p>
            <a:endParaRPr lang="fr-FR" b="1" dirty="0"/>
          </a:p>
          <a:p>
            <a:endParaRPr lang="fr-FR" b="1" dirty="0"/>
          </a:p>
          <a:p>
            <a:r>
              <a:rPr lang="fr-FR" b="1" dirty="0"/>
              <a:t>« </a:t>
            </a:r>
            <a:r>
              <a:rPr lang="fr-FR" b="1" dirty="0" err="1"/>
              <a:t>Etre</a:t>
            </a:r>
            <a:r>
              <a:rPr lang="fr-FR" b="1" dirty="0"/>
              <a:t> attaché à quelqu’un </a:t>
            </a:r>
            <a:r>
              <a:rPr lang="fr-FR" dirty="0"/>
              <a:t>« signifie qu’</a:t>
            </a:r>
            <a:r>
              <a:rPr lang="fr-FR" b="1" dirty="0"/>
              <a:t>en cas de détresse  </a:t>
            </a:r>
            <a:r>
              <a:rPr lang="fr-FR" dirty="0"/>
              <a:t>(émotions de peur, de chagrin ou de colère et situation  de menace  et de danger ), on se tourne vers  </a:t>
            </a:r>
            <a:r>
              <a:rPr lang="fr-FR" b="1" dirty="0"/>
              <a:t>cette personne spécifique pour  y trouver un sentiment de sécurité</a:t>
            </a:r>
            <a:r>
              <a:rPr lang="fr-FR" dirty="0"/>
              <a:t> »</a:t>
            </a:r>
          </a:p>
          <a:p>
            <a:endParaRPr lang="fr-FR" dirty="0"/>
          </a:p>
        </p:txBody>
      </p:sp>
    </p:spTree>
    <p:extLst>
      <p:ext uri="{BB962C8B-B14F-4D97-AF65-F5344CB8AC3E}">
        <p14:creationId xmlns:p14="http://schemas.microsoft.com/office/powerpoint/2010/main" val="2763911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FF27AF-6876-4342-A4B3-0483BA42EF6C}"/>
              </a:ext>
            </a:extLst>
          </p:cNvPr>
          <p:cNvSpPr>
            <a:spLocks noGrp="1"/>
          </p:cNvSpPr>
          <p:nvPr>
            <p:ph type="title"/>
          </p:nvPr>
        </p:nvSpPr>
        <p:spPr/>
        <p:txBody>
          <a:bodyPr/>
          <a:lstStyle/>
          <a:p>
            <a:r>
              <a:rPr lang="fr-FR" dirty="0"/>
              <a:t>LIEN  / ATTACHEMENT </a:t>
            </a:r>
          </a:p>
        </p:txBody>
      </p:sp>
      <p:sp>
        <p:nvSpPr>
          <p:cNvPr id="3" name="Espace réservé du contenu 2">
            <a:extLst>
              <a:ext uri="{FF2B5EF4-FFF2-40B4-BE49-F238E27FC236}">
                <a16:creationId xmlns:a16="http://schemas.microsoft.com/office/drawing/2014/main" id="{CE757618-4590-46CE-83CA-6FD13942617C}"/>
              </a:ext>
            </a:extLst>
          </p:cNvPr>
          <p:cNvSpPr>
            <a:spLocks noGrp="1"/>
          </p:cNvSpPr>
          <p:nvPr>
            <p:ph idx="1"/>
          </p:nvPr>
        </p:nvSpPr>
        <p:spPr/>
        <p:txBody>
          <a:bodyPr>
            <a:normAutofit lnSpcReduction="10000"/>
          </a:bodyPr>
          <a:lstStyle/>
          <a:p>
            <a:endParaRPr lang="fr-FR" dirty="0"/>
          </a:p>
          <a:p>
            <a:endParaRPr lang="fr-FR" dirty="0"/>
          </a:p>
          <a:p>
            <a:endParaRPr lang="fr-FR" dirty="0"/>
          </a:p>
          <a:p>
            <a:r>
              <a:rPr lang="fr-FR" dirty="0"/>
              <a:t>Enjeux d’une </a:t>
            </a:r>
            <a:r>
              <a:rPr lang="fr-FR" b="1" dirty="0"/>
              <a:t>présence physique et psychique </a:t>
            </a:r>
            <a:r>
              <a:rPr lang="fr-FR" dirty="0"/>
              <a:t>auprès des enfants, en réponses adaptés à leurs besoins </a:t>
            </a:r>
          </a:p>
          <a:p>
            <a:endParaRPr lang="fr-FR" dirty="0"/>
          </a:p>
          <a:p>
            <a:r>
              <a:rPr lang="fr-FR" dirty="0"/>
              <a:t>Importance des </a:t>
            </a:r>
            <a:r>
              <a:rPr lang="fr-FR" b="1" dirty="0"/>
              <a:t>liens</a:t>
            </a:r>
            <a:r>
              <a:rPr lang="fr-FR" dirty="0"/>
              <a:t>, notamment les premiers liens d’un enfant quant à son développement social, émotionnel et cognitif</a:t>
            </a:r>
          </a:p>
          <a:p>
            <a:endParaRPr lang="fr-FR" dirty="0"/>
          </a:p>
          <a:p>
            <a:r>
              <a:rPr lang="fr-FR" dirty="0"/>
              <a:t>Une fonction permettant de trouver une certaine</a:t>
            </a:r>
            <a:r>
              <a:rPr lang="fr-FR" b="1" dirty="0"/>
              <a:t> sécurité </a:t>
            </a:r>
            <a:r>
              <a:rPr lang="fr-FR" dirty="0"/>
              <a:t>dans la </a:t>
            </a:r>
            <a:r>
              <a:rPr lang="fr-FR" b="1" dirty="0"/>
              <a:t>proximité</a:t>
            </a:r>
            <a:r>
              <a:rPr lang="fr-FR" dirty="0"/>
              <a:t> avec les autres</a:t>
            </a:r>
          </a:p>
          <a:p>
            <a:endParaRPr lang="fr-FR" dirty="0"/>
          </a:p>
        </p:txBody>
      </p:sp>
    </p:spTree>
    <p:extLst>
      <p:ext uri="{BB962C8B-B14F-4D97-AF65-F5344CB8AC3E}">
        <p14:creationId xmlns:p14="http://schemas.microsoft.com/office/powerpoint/2010/main" val="1258983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5CD560-85BE-4157-9724-E71BE6D62CC4}"/>
              </a:ext>
            </a:extLst>
          </p:cNvPr>
          <p:cNvSpPr>
            <a:spLocks noGrp="1"/>
          </p:cNvSpPr>
          <p:nvPr>
            <p:ph type="title"/>
          </p:nvPr>
        </p:nvSpPr>
        <p:spPr/>
        <p:txBody>
          <a:bodyPr/>
          <a:lstStyle/>
          <a:p>
            <a:r>
              <a:rPr lang="fr-FR" dirty="0"/>
              <a:t>LIEN  / ATTACHEMENT </a:t>
            </a:r>
          </a:p>
        </p:txBody>
      </p:sp>
      <p:sp>
        <p:nvSpPr>
          <p:cNvPr id="3" name="Espace réservé du contenu 2">
            <a:extLst>
              <a:ext uri="{FF2B5EF4-FFF2-40B4-BE49-F238E27FC236}">
                <a16:creationId xmlns:a16="http://schemas.microsoft.com/office/drawing/2014/main" id="{40D1E062-1D2B-4AA4-B6AD-2F9FA8252D32}"/>
              </a:ext>
            </a:extLst>
          </p:cNvPr>
          <p:cNvSpPr>
            <a:spLocks noGrp="1"/>
          </p:cNvSpPr>
          <p:nvPr>
            <p:ph idx="1"/>
          </p:nvPr>
        </p:nvSpPr>
        <p:spPr/>
        <p:txBody>
          <a:bodyPr/>
          <a:lstStyle/>
          <a:p>
            <a:endParaRPr lang="fr-FR" dirty="0"/>
          </a:p>
          <a:p>
            <a:endParaRPr lang="fr-FR" dirty="0"/>
          </a:p>
          <a:p>
            <a:r>
              <a:rPr lang="fr-FR" dirty="0"/>
              <a:t>L’attachement : «  Le produit des comportements qui ont pour objet la recherche et le maintien de </a:t>
            </a:r>
            <a:r>
              <a:rPr lang="fr-FR" b="1" dirty="0"/>
              <a:t>la proximité </a:t>
            </a:r>
            <a:r>
              <a:rPr lang="fr-FR" dirty="0"/>
              <a:t>d’une personne spécifique »</a:t>
            </a:r>
          </a:p>
          <a:p>
            <a:endParaRPr lang="fr-FR" dirty="0"/>
          </a:p>
          <a:p>
            <a:r>
              <a:rPr lang="fr-FR" dirty="0"/>
              <a:t>Ce qui maintient la proximité et son corollaire interne, le sentiment de </a:t>
            </a:r>
            <a:r>
              <a:rPr lang="fr-FR" b="1" dirty="0"/>
              <a:t>sécurité</a:t>
            </a:r>
          </a:p>
          <a:p>
            <a:endParaRPr lang="fr-FR" dirty="0"/>
          </a:p>
          <a:p>
            <a:r>
              <a:rPr lang="fr-FR" dirty="0"/>
              <a:t>Le besoin de </a:t>
            </a:r>
            <a:r>
              <a:rPr lang="fr-FR" b="1" dirty="0"/>
              <a:t>continuité</a:t>
            </a:r>
            <a:r>
              <a:rPr lang="fr-FR" dirty="0"/>
              <a:t>  ( personne et permanence du lieu ) </a:t>
            </a:r>
          </a:p>
        </p:txBody>
      </p:sp>
    </p:spTree>
    <p:extLst>
      <p:ext uri="{BB962C8B-B14F-4D97-AF65-F5344CB8AC3E}">
        <p14:creationId xmlns:p14="http://schemas.microsoft.com/office/powerpoint/2010/main" val="4022438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7772F6-B247-453C-AAB6-E2CF870CF332}"/>
              </a:ext>
            </a:extLst>
          </p:cNvPr>
          <p:cNvSpPr>
            <a:spLocks noGrp="1"/>
          </p:cNvSpPr>
          <p:nvPr>
            <p:ph type="title"/>
          </p:nvPr>
        </p:nvSpPr>
        <p:spPr/>
        <p:txBody>
          <a:bodyPr/>
          <a:lstStyle/>
          <a:p>
            <a:r>
              <a:rPr lang="fr-FR" dirty="0"/>
              <a:t>LIEN  / ATTACHEMENT </a:t>
            </a:r>
          </a:p>
        </p:txBody>
      </p:sp>
      <p:sp>
        <p:nvSpPr>
          <p:cNvPr id="3" name="Espace réservé du contenu 2">
            <a:extLst>
              <a:ext uri="{FF2B5EF4-FFF2-40B4-BE49-F238E27FC236}">
                <a16:creationId xmlns:a16="http://schemas.microsoft.com/office/drawing/2014/main" id="{596DD512-DAC9-4812-91F9-8780F44C4DC7}"/>
              </a:ext>
            </a:extLst>
          </p:cNvPr>
          <p:cNvSpPr>
            <a:spLocks noGrp="1"/>
          </p:cNvSpPr>
          <p:nvPr>
            <p:ph idx="1"/>
          </p:nvPr>
        </p:nvSpPr>
        <p:spPr/>
        <p:txBody>
          <a:bodyPr>
            <a:normAutofit fontScale="92500" lnSpcReduction="10000"/>
          </a:bodyPr>
          <a:lstStyle/>
          <a:p>
            <a:endParaRPr lang="fr-FR" sz="1900" dirty="0"/>
          </a:p>
          <a:p>
            <a:endParaRPr lang="fr-FR" sz="1900" dirty="0"/>
          </a:p>
          <a:p>
            <a:r>
              <a:rPr lang="fr-FR" sz="1900" dirty="0"/>
              <a:t>Couplage dynamique entre </a:t>
            </a:r>
            <a:r>
              <a:rPr lang="fr-FR" sz="1900" b="1" dirty="0"/>
              <a:t>attachement</a:t>
            </a:r>
            <a:r>
              <a:rPr lang="fr-FR" sz="1900" dirty="0"/>
              <a:t> ( prédominance avant 3 ans )  et</a:t>
            </a:r>
            <a:r>
              <a:rPr lang="fr-FR" sz="1900" b="1" dirty="0"/>
              <a:t> exploration </a:t>
            </a:r>
            <a:r>
              <a:rPr lang="fr-FR" sz="1900" dirty="0"/>
              <a:t>( prédominance après 3 ans ). Lorsque l’un est activé, l’autre est désactivé</a:t>
            </a:r>
          </a:p>
          <a:p>
            <a:endParaRPr lang="fr-FR" sz="1900" dirty="0"/>
          </a:p>
          <a:p>
            <a:r>
              <a:rPr lang="fr-FR" sz="1900" dirty="0"/>
              <a:t> Attachement : « Une fonction adaptative à la fois de</a:t>
            </a:r>
            <a:r>
              <a:rPr lang="fr-FR" sz="1900" b="1" dirty="0"/>
              <a:t> protection </a:t>
            </a:r>
            <a:r>
              <a:rPr lang="fr-FR" sz="1900" dirty="0"/>
              <a:t>et d’</a:t>
            </a:r>
            <a:r>
              <a:rPr lang="fr-FR" sz="1900" b="1" dirty="0"/>
              <a:t>exploration</a:t>
            </a:r>
            <a:r>
              <a:rPr lang="fr-FR" sz="1900" dirty="0"/>
              <a:t> » </a:t>
            </a:r>
          </a:p>
          <a:p>
            <a:endParaRPr lang="fr-FR" sz="1900" dirty="0"/>
          </a:p>
          <a:p>
            <a:r>
              <a:rPr lang="fr-FR" sz="1900" dirty="0"/>
              <a:t>C'est l’équilibre entre le processus d’attachement et d’exploration qui définit la notion de </a:t>
            </a:r>
            <a:r>
              <a:rPr lang="fr-FR" sz="1900" b="1" dirty="0"/>
              <a:t>sécurité</a:t>
            </a:r>
            <a:r>
              <a:rPr lang="fr-FR" sz="1900" dirty="0"/>
              <a:t> </a:t>
            </a:r>
          </a:p>
          <a:p>
            <a:endParaRPr lang="fr-FR" dirty="0"/>
          </a:p>
        </p:txBody>
      </p:sp>
    </p:spTree>
    <p:extLst>
      <p:ext uri="{BB962C8B-B14F-4D97-AF65-F5344CB8AC3E}">
        <p14:creationId xmlns:p14="http://schemas.microsoft.com/office/powerpoint/2010/main" val="422173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A6C546-FC7F-4E50-BDEB-F55CC6EE9695}"/>
              </a:ext>
            </a:extLst>
          </p:cNvPr>
          <p:cNvSpPr>
            <a:spLocks noGrp="1"/>
          </p:cNvSpPr>
          <p:nvPr>
            <p:ph type="title"/>
          </p:nvPr>
        </p:nvSpPr>
        <p:spPr/>
        <p:txBody>
          <a:bodyPr/>
          <a:lstStyle/>
          <a:p>
            <a:r>
              <a:rPr lang="fr-FR" dirty="0"/>
              <a:t>LIEN  / ATTACHEMENT </a:t>
            </a:r>
          </a:p>
        </p:txBody>
      </p:sp>
      <p:sp>
        <p:nvSpPr>
          <p:cNvPr id="3" name="Espace réservé du contenu 2">
            <a:extLst>
              <a:ext uri="{FF2B5EF4-FFF2-40B4-BE49-F238E27FC236}">
                <a16:creationId xmlns:a16="http://schemas.microsoft.com/office/drawing/2014/main" id="{3CAAC00E-BB4C-4B63-8F36-75F38EA4EDD5}"/>
              </a:ext>
            </a:extLst>
          </p:cNvPr>
          <p:cNvSpPr>
            <a:spLocks noGrp="1"/>
          </p:cNvSpPr>
          <p:nvPr>
            <p:ph idx="1"/>
          </p:nvPr>
        </p:nvSpPr>
        <p:spPr>
          <a:xfrm>
            <a:off x="2592924" y="2133600"/>
            <a:ext cx="8911687" cy="4100290"/>
          </a:xfrm>
        </p:spPr>
        <p:txBody>
          <a:bodyPr>
            <a:normAutofit lnSpcReduction="10000"/>
          </a:bodyPr>
          <a:lstStyle/>
          <a:p>
            <a:endParaRPr lang="fr-FR" b="1" dirty="0"/>
          </a:p>
          <a:p>
            <a:pPr marL="0" indent="0">
              <a:buNone/>
            </a:pPr>
            <a:r>
              <a:rPr lang="fr-FR" b="1" dirty="0"/>
              <a:t>Modèle Interne Opérant  ( MIO ) Mary Main  </a:t>
            </a:r>
          </a:p>
          <a:p>
            <a:pPr marL="0" indent="0">
              <a:buNone/>
            </a:pPr>
            <a:endParaRPr lang="fr-FR" dirty="0"/>
          </a:p>
          <a:p>
            <a:r>
              <a:rPr lang="fr-FR" b="1" dirty="0"/>
              <a:t>Une représentation </a:t>
            </a:r>
            <a:r>
              <a:rPr lang="fr-FR" dirty="0"/>
              <a:t>de ce qu’est </a:t>
            </a:r>
            <a:r>
              <a:rPr lang="fr-FR" b="1" dirty="0"/>
              <a:t>une relation, à partir de nos premières expériences relationnelles</a:t>
            </a:r>
            <a:r>
              <a:rPr lang="fr-FR" dirty="0"/>
              <a:t> ( à  partir des réactions du parent lors d’expériences de détresse et de réconfort </a:t>
            </a:r>
          </a:p>
          <a:p>
            <a:pPr marL="0" indent="0">
              <a:buNone/>
            </a:pPr>
            <a:endParaRPr lang="fr-FR" dirty="0"/>
          </a:p>
          <a:p>
            <a:r>
              <a:rPr lang="fr-FR" dirty="0"/>
              <a:t>Le </a:t>
            </a:r>
            <a:r>
              <a:rPr lang="fr-FR" b="1" dirty="0"/>
              <a:t>modèle interne opérant </a:t>
            </a:r>
            <a:r>
              <a:rPr lang="fr-FR" dirty="0"/>
              <a:t>correspond à la représentation intériorisée de tous ces moments et cette représentation guide la personne dans sa perception des signaux sociaux </a:t>
            </a:r>
          </a:p>
          <a:p>
            <a:endParaRPr lang="fr-FR" dirty="0"/>
          </a:p>
          <a:p>
            <a:r>
              <a:rPr lang="fr-FR" dirty="0"/>
              <a:t>Une grille de lecture </a:t>
            </a:r>
          </a:p>
          <a:p>
            <a:endParaRPr lang="fr-FR" dirty="0"/>
          </a:p>
        </p:txBody>
      </p:sp>
    </p:spTree>
    <p:extLst>
      <p:ext uri="{BB962C8B-B14F-4D97-AF65-F5344CB8AC3E}">
        <p14:creationId xmlns:p14="http://schemas.microsoft.com/office/powerpoint/2010/main" val="3025381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B55DE-90F7-4486-94BA-84B69D0C77E9}"/>
              </a:ext>
            </a:extLst>
          </p:cNvPr>
          <p:cNvSpPr>
            <a:spLocks noGrp="1"/>
          </p:cNvSpPr>
          <p:nvPr>
            <p:ph type="title"/>
          </p:nvPr>
        </p:nvSpPr>
        <p:spPr/>
        <p:txBody>
          <a:bodyPr/>
          <a:lstStyle/>
          <a:p>
            <a:r>
              <a:rPr lang="fr-FR" dirty="0"/>
              <a:t>LIEN  / ATTACHEMENT </a:t>
            </a:r>
          </a:p>
        </p:txBody>
      </p:sp>
      <p:sp>
        <p:nvSpPr>
          <p:cNvPr id="3" name="Espace réservé du contenu 2">
            <a:extLst>
              <a:ext uri="{FF2B5EF4-FFF2-40B4-BE49-F238E27FC236}">
                <a16:creationId xmlns:a16="http://schemas.microsoft.com/office/drawing/2014/main" id="{5714C8A4-8E67-4366-8DF1-3057BEDDD3C2}"/>
              </a:ext>
            </a:extLst>
          </p:cNvPr>
          <p:cNvSpPr>
            <a:spLocks noGrp="1"/>
          </p:cNvSpPr>
          <p:nvPr>
            <p:ph idx="1"/>
          </p:nvPr>
        </p:nvSpPr>
        <p:spPr/>
        <p:txBody>
          <a:bodyPr/>
          <a:lstStyle/>
          <a:p>
            <a:endParaRPr lang="fr-FR" b="1" dirty="0"/>
          </a:p>
          <a:p>
            <a:endParaRPr lang="fr-FR" b="1" dirty="0"/>
          </a:p>
          <a:p>
            <a:r>
              <a:rPr lang="fr-FR" b="1" dirty="0"/>
              <a:t>Modèle Interne Opérant </a:t>
            </a:r>
            <a:r>
              <a:rPr lang="fr-FR" dirty="0"/>
              <a:t>ou MIO : représentations mentales conscientes et inconscientes, du monde extérieur et de soi à l’intérieur de ce monde, qui constituent alors un </a:t>
            </a:r>
            <a:r>
              <a:rPr lang="fr-FR" b="1" dirty="0"/>
              <a:t>schéma mental </a:t>
            </a:r>
            <a:r>
              <a:rPr lang="fr-FR" dirty="0"/>
              <a:t>pour les relations sociales</a:t>
            </a:r>
          </a:p>
          <a:p>
            <a:pPr>
              <a:buNone/>
            </a:pPr>
            <a:endParaRPr lang="fr-FR" dirty="0"/>
          </a:p>
          <a:p>
            <a:r>
              <a:rPr lang="fr-FR" dirty="0"/>
              <a:t>Au fil des ces interactions avec sa figure d’attachement et des échanges avec l’entourage familial, l’enfant intériorise la relation et se forge un modèle ( comprendre et interpréter les comportements des proches et anticiper les réactions)</a:t>
            </a:r>
          </a:p>
          <a:p>
            <a:endParaRPr lang="fr-FR" dirty="0"/>
          </a:p>
        </p:txBody>
      </p:sp>
    </p:spTree>
    <p:extLst>
      <p:ext uri="{BB962C8B-B14F-4D97-AF65-F5344CB8AC3E}">
        <p14:creationId xmlns:p14="http://schemas.microsoft.com/office/powerpoint/2010/main" val="417561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AE644F-8F43-4F52-9268-6CA10568C51E}"/>
              </a:ext>
            </a:extLst>
          </p:cNvPr>
          <p:cNvSpPr>
            <a:spLocks noGrp="1"/>
          </p:cNvSpPr>
          <p:nvPr>
            <p:ph type="title"/>
          </p:nvPr>
        </p:nvSpPr>
        <p:spPr>
          <a:xfrm>
            <a:off x="2863970" y="624110"/>
            <a:ext cx="8640642" cy="816501"/>
          </a:xfrm>
        </p:spPr>
        <p:txBody>
          <a:bodyPr/>
          <a:lstStyle/>
          <a:p>
            <a:r>
              <a:rPr lang="fr-FR" dirty="0"/>
              <a:t>Trauma </a:t>
            </a:r>
          </a:p>
        </p:txBody>
      </p:sp>
      <p:sp>
        <p:nvSpPr>
          <p:cNvPr id="3" name="Espace réservé du contenu 2">
            <a:extLst>
              <a:ext uri="{FF2B5EF4-FFF2-40B4-BE49-F238E27FC236}">
                <a16:creationId xmlns:a16="http://schemas.microsoft.com/office/drawing/2014/main" id="{6EA74E5E-DDD2-451D-B6BD-1D9082EF4425}"/>
              </a:ext>
            </a:extLst>
          </p:cNvPr>
          <p:cNvSpPr>
            <a:spLocks noGrp="1"/>
          </p:cNvSpPr>
          <p:nvPr>
            <p:ph idx="1"/>
          </p:nvPr>
        </p:nvSpPr>
        <p:spPr>
          <a:xfrm>
            <a:off x="2863970" y="2838091"/>
            <a:ext cx="8850702" cy="3073131"/>
          </a:xfrm>
        </p:spPr>
        <p:txBody>
          <a:bodyPr/>
          <a:lstStyle/>
          <a:p>
            <a:r>
              <a:rPr lang="fr-FR" dirty="0"/>
              <a:t>« Trauma » : </a:t>
            </a:r>
            <a:r>
              <a:rPr lang="fr-FR" b="1" dirty="0"/>
              <a:t>blessure</a:t>
            </a:r>
          </a:p>
          <a:p>
            <a:pPr>
              <a:buNone/>
            </a:pPr>
            <a:endParaRPr lang="fr-FR" dirty="0"/>
          </a:p>
          <a:p>
            <a:r>
              <a:rPr lang="fr-FR" dirty="0"/>
              <a:t>« Trauma  » est une racine grecque signifiant « </a:t>
            </a:r>
            <a:r>
              <a:rPr lang="fr-FR" b="1" dirty="0"/>
              <a:t>rupture de la continuité</a:t>
            </a:r>
            <a:r>
              <a:rPr lang="fr-FR" dirty="0"/>
              <a:t> » </a:t>
            </a:r>
          </a:p>
          <a:p>
            <a:pPr marL="0" indent="0">
              <a:buNone/>
            </a:pPr>
            <a:endParaRPr lang="fr-FR" dirty="0"/>
          </a:p>
          <a:p>
            <a:r>
              <a:rPr lang="fr-FR" dirty="0"/>
              <a:t>Il s’agit alors d’une rupture de la continuité de la vie psychique</a:t>
            </a:r>
          </a:p>
          <a:p>
            <a:endParaRPr lang="fr-FR" dirty="0"/>
          </a:p>
        </p:txBody>
      </p:sp>
    </p:spTree>
    <p:extLst>
      <p:ext uri="{BB962C8B-B14F-4D97-AF65-F5344CB8AC3E}">
        <p14:creationId xmlns:p14="http://schemas.microsoft.com/office/powerpoint/2010/main" val="523022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062B4B-E23A-4498-A7FD-2412B428BCD2}"/>
              </a:ext>
            </a:extLst>
          </p:cNvPr>
          <p:cNvSpPr>
            <a:spLocks noGrp="1"/>
          </p:cNvSpPr>
          <p:nvPr>
            <p:ph type="title"/>
          </p:nvPr>
        </p:nvSpPr>
        <p:spPr/>
        <p:txBody>
          <a:bodyPr/>
          <a:lstStyle/>
          <a:p>
            <a:r>
              <a:rPr lang="fr-FR" dirty="0"/>
              <a:t>LIEN  / ATTACHEMENT </a:t>
            </a:r>
          </a:p>
        </p:txBody>
      </p:sp>
      <p:sp>
        <p:nvSpPr>
          <p:cNvPr id="3" name="Espace réservé du contenu 2">
            <a:extLst>
              <a:ext uri="{FF2B5EF4-FFF2-40B4-BE49-F238E27FC236}">
                <a16:creationId xmlns:a16="http://schemas.microsoft.com/office/drawing/2014/main" id="{BA4C24C1-FD82-4150-A692-3B02BD9E752A}"/>
              </a:ext>
            </a:extLst>
          </p:cNvPr>
          <p:cNvSpPr>
            <a:spLocks noGrp="1"/>
          </p:cNvSpPr>
          <p:nvPr>
            <p:ph idx="1"/>
          </p:nvPr>
        </p:nvSpPr>
        <p:spPr>
          <a:xfrm>
            <a:off x="2592924" y="2133600"/>
            <a:ext cx="8911688" cy="4232694"/>
          </a:xfrm>
        </p:spPr>
        <p:txBody>
          <a:bodyPr>
            <a:normAutofit/>
          </a:bodyPr>
          <a:lstStyle/>
          <a:p>
            <a:pPr marL="0" indent="0">
              <a:buNone/>
            </a:pPr>
            <a:endParaRPr lang="fr-FR" dirty="0"/>
          </a:p>
          <a:p>
            <a:pPr marL="0" indent="0">
              <a:buNone/>
            </a:pPr>
            <a:r>
              <a:rPr lang="fr-FR" sz="1900" dirty="0"/>
              <a:t>Modèles mentaux que l’enfant se construit :</a:t>
            </a:r>
          </a:p>
          <a:p>
            <a:pPr marL="0" indent="0">
              <a:buNone/>
            </a:pPr>
            <a:endParaRPr lang="fr-FR" sz="1900" dirty="0"/>
          </a:p>
          <a:p>
            <a:pPr lvl="1"/>
            <a:r>
              <a:rPr lang="fr-FR" sz="1900" dirty="0"/>
              <a:t>modèle de soi : image de soi plus ou moins digne d’être aimé, digne d’intérêt et ayant de la valeur</a:t>
            </a:r>
          </a:p>
          <a:p>
            <a:pPr lvl="1"/>
            <a:endParaRPr lang="fr-FR" sz="1900" dirty="0"/>
          </a:p>
          <a:p>
            <a:pPr lvl="1"/>
            <a:r>
              <a:rPr lang="fr-FR" sz="1900" dirty="0"/>
              <a:t>modèle d’autrui : perception des autres plus ou moins attentifs à ses besoins, dignes de confiance, disponibles et aidants </a:t>
            </a:r>
          </a:p>
          <a:p>
            <a:pPr>
              <a:buNone/>
            </a:pPr>
            <a:endParaRPr lang="fr-FR" sz="1900" dirty="0"/>
          </a:p>
        </p:txBody>
      </p:sp>
    </p:spTree>
    <p:extLst>
      <p:ext uri="{BB962C8B-B14F-4D97-AF65-F5344CB8AC3E}">
        <p14:creationId xmlns:p14="http://schemas.microsoft.com/office/powerpoint/2010/main" val="1359824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3B862D-1C4F-4648-A7EC-42D8E1EBD436}"/>
              </a:ext>
            </a:extLst>
          </p:cNvPr>
          <p:cNvSpPr>
            <a:spLocks noGrp="1"/>
          </p:cNvSpPr>
          <p:nvPr>
            <p:ph type="title"/>
          </p:nvPr>
        </p:nvSpPr>
        <p:spPr/>
        <p:txBody>
          <a:bodyPr/>
          <a:lstStyle/>
          <a:p>
            <a:r>
              <a:rPr lang="fr-FR" dirty="0"/>
              <a:t>LIEN  / ATTACHEMENT </a:t>
            </a:r>
          </a:p>
        </p:txBody>
      </p:sp>
      <p:sp>
        <p:nvSpPr>
          <p:cNvPr id="3" name="Espace réservé du contenu 2">
            <a:extLst>
              <a:ext uri="{FF2B5EF4-FFF2-40B4-BE49-F238E27FC236}">
                <a16:creationId xmlns:a16="http://schemas.microsoft.com/office/drawing/2014/main" id="{547F29A7-7072-493D-9363-33CE55FD24BA}"/>
              </a:ext>
            </a:extLst>
          </p:cNvPr>
          <p:cNvSpPr>
            <a:spLocks noGrp="1"/>
          </p:cNvSpPr>
          <p:nvPr>
            <p:ph idx="1"/>
          </p:nvPr>
        </p:nvSpPr>
        <p:spPr/>
        <p:txBody>
          <a:bodyPr/>
          <a:lstStyle/>
          <a:p>
            <a:endParaRPr lang="fr-FR" dirty="0"/>
          </a:p>
          <a:p>
            <a:endParaRPr lang="fr-FR" dirty="0"/>
          </a:p>
          <a:p>
            <a:r>
              <a:rPr lang="fr-FR" dirty="0"/>
              <a:t>Le modèle s’ajuste aux interactions vécues pour se constituer puis les nouvelles expériences sont assimilées au modèle existant</a:t>
            </a:r>
          </a:p>
          <a:p>
            <a:pPr>
              <a:buNone/>
            </a:pPr>
            <a:endParaRPr lang="fr-FR" dirty="0"/>
          </a:p>
          <a:p>
            <a:r>
              <a:rPr lang="fr-FR" dirty="0"/>
              <a:t>Une fois le MIO mis en place, l’enfant aura tendance à percevoir les événements à travers le filtre connu</a:t>
            </a:r>
          </a:p>
          <a:p>
            <a:endParaRPr lang="fr-FR" dirty="0"/>
          </a:p>
        </p:txBody>
      </p:sp>
    </p:spTree>
    <p:extLst>
      <p:ext uri="{BB962C8B-B14F-4D97-AF65-F5344CB8AC3E}">
        <p14:creationId xmlns:p14="http://schemas.microsoft.com/office/powerpoint/2010/main" val="438423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B8012A-F520-4906-A550-BFA82671BB09}"/>
              </a:ext>
            </a:extLst>
          </p:cNvPr>
          <p:cNvSpPr>
            <a:spLocks noGrp="1"/>
          </p:cNvSpPr>
          <p:nvPr>
            <p:ph type="title"/>
          </p:nvPr>
        </p:nvSpPr>
        <p:spPr/>
        <p:txBody>
          <a:bodyPr/>
          <a:lstStyle/>
          <a:p>
            <a:r>
              <a:rPr lang="fr-FR" dirty="0"/>
              <a:t>LIEN  / ATTACHEMENT </a:t>
            </a:r>
          </a:p>
        </p:txBody>
      </p:sp>
      <p:sp>
        <p:nvSpPr>
          <p:cNvPr id="3" name="Espace réservé du contenu 2">
            <a:extLst>
              <a:ext uri="{FF2B5EF4-FFF2-40B4-BE49-F238E27FC236}">
                <a16:creationId xmlns:a16="http://schemas.microsoft.com/office/drawing/2014/main" id="{F77FBF0D-854A-4EE2-8BF8-39FD983BB1EA}"/>
              </a:ext>
            </a:extLst>
          </p:cNvPr>
          <p:cNvSpPr>
            <a:spLocks noGrp="1"/>
          </p:cNvSpPr>
          <p:nvPr>
            <p:ph idx="1"/>
          </p:nvPr>
        </p:nvSpPr>
        <p:spPr/>
        <p:txBody>
          <a:bodyPr/>
          <a:lstStyle/>
          <a:p>
            <a:pPr marL="0" indent="0">
              <a:buNone/>
            </a:pPr>
            <a:endParaRPr lang="fr-FR" dirty="0"/>
          </a:p>
          <a:p>
            <a:pPr marL="0" indent="0">
              <a:buNone/>
            </a:pPr>
            <a:r>
              <a:rPr lang="fr-FR" dirty="0"/>
              <a:t>Les essentiels :</a:t>
            </a:r>
          </a:p>
          <a:p>
            <a:endParaRPr lang="fr-FR" dirty="0"/>
          </a:p>
          <a:p>
            <a:r>
              <a:rPr lang="fr-FR" dirty="0"/>
              <a:t>La Continuité des liens</a:t>
            </a:r>
          </a:p>
          <a:p>
            <a:r>
              <a:rPr lang="fr-FR" dirty="0"/>
              <a:t>La Stabilité de l’environnement</a:t>
            </a:r>
          </a:p>
          <a:p>
            <a:r>
              <a:rPr lang="fr-FR" dirty="0"/>
              <a:t>La Disponibilité des figures d’attachement de proximité</a:t>
            </a:r>
          </a:p>
          <a:p>
            <a:endParaRPr lang="fr-FR" dirty="0"/>
          </a:p>
          <a:p>
            <a:r>
              <a:rPr lang="fr-FR" dirty="0"/>
              <a:t>Le rôle de sécurité émotionnelle de l’environnement</a:t>
            </a:r>
          </a:p>
          <a:p>
            <a:endParaRPr lang="fr-FR" dirty="0"/>
          </a:p>
        </p:txBody>
      </p:sp>
    </p:spTree>
    <p:extLst>
      <p:ext uri="{BB962C8B-B14F-4D97-AF65-F5344CB8AC3E}">
        <p14:creationId xmlns:p14="http://schemas.microsoft.com/office/powerpoint/2010/main" val="2150775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72B8FB-80C2-4E87-98C2-110573C29BC0}"/>
              </a:ext>
            </a:extLst>
          </p:cNvPr>
          <p:cNvSpPr>
            <a:spLocks noGrp="1"/>
          </p:cNvSpPr>
          <p:nvPr>
            <p:ph type="title"/>
          </p:nvPr>
        </p:nvSpPr>
        <p:spPr/>
        <p:txBody>
          <a:bodyPr/>
          <a:lstStyle/>
          <a:p>
            <a:r>
              <a:rPr lang="fr-FR" dirty="0"/>
              <a:t>Le lien d’attachement</a:t>
            </a:r>
          </a:p>
        </p:txBody>
      </p:sp>
      <p:pic>
        <p:nvPicPr>
          <p:cNvPr id="6" name="Espace réservé du contenu 5">
            <a:extLst>
              <a:ext uri="{FF2B5EF4-FFF2-40B4-BE49-F238E27FC236}">
                <a16:creationId xmlns:a16="http://schemas.microsoft.com/office/drawing/2014/main" id="{6497CFBD-7C36-446D-BBE5-4493031B7BA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56706" y="2133600"/>
            <a:ext cx="3778250" cy="3778250"/>
          </a:xfrm>
        </p:spPr>
      </p:pic>
      <p:sp>
        <p:nvSpPr>
          <p:cNvPr id="4" name="Espace réservé du contenu 3">
            <a:extLst>
              <a:ext uri="{FF2B5EF4-FFF2-40B4-BE49-F238E27FC236}">
                <a16:creationId xmlns:a16="http://schemas.microsoft.com/office/drawing/2014/main" id="{09D576BA-5138-43E0-A3D7-B97552E94DC4}"/>
              </a:ext>
            </a:extLst>
          </p:cNvPr>
          <p:cNvSpPr>
            <a:spLocks noGrp="1"/>
          </p:cNvSpPr>
          <p:nvPr>
            <p:ph sz="half" idx="2"/>
          </p:nvPr>
        </p:nvSpPr>
        <p:spPr/>
        <p:txBody>
          <a:bodyPr/>
          <a:lstStyle/>
          <a:p>
            <a:endParaRPr lang="fr-FR" dirty="0"/>
          </a:p>
          <a:p>
            <a:endParaRPr lang="fr-FR" dirty="0"/>
          </a:p>
          <a:p>
            <a:r>
              <a:rPr lang="fr-FR" dirty="0"/>
              <a:t>Proximité  et réponses adaptés aux besoins de l’enfant dans un lien de confiance</a:t>
            </a:r>
          </a:p>
          <a:p>
            <a:endParaRPr lang="fr-FR" dirty="0"/>
          </a:p>
          <a:p>
            <a:r>
              <a:rPr lang="fr-FR" dirty="0"/>
              <a:t>Solidité et prévisibilité</a:t>
            </a:r>
          </a:p>
          <a:p>
            <a:endParaRPr lang="fr-FR" dirty="0"/>
          </a:p>
        </p:txBody>
      </p:sp>
    </p:spTree>
    <p:extLst>
      <p:ext uri="{BB962C8B-B14F-4D97-AF65-F5344CB8AC3E}">
        <p14:creationId xmlns:p14="http://schemas.microsoft.com/office/powerpoint/2010/main" val="4042035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12C1A-3A79-482A-ADB9-CB39ACDF0861}"/>
              </a:ext>
            </a:extLst>
          </p:cNvPr>
          <p:cNvSpPr>
            <a:spLocks noGrp="1"/>
          </p:cNvSpPr>
          <p:nvPr>
            <p:ph type="title"/>
          </p:nvPr>
        </p:nvSpPr>
        <p:spPr>
          <a:xfrm>
            <a:off x="2592924" y="546220"/>
            <a:ext cx="8911687" cy="1280890"/>
          </a:xfrm>
        </p:spPr>
        <p:txBody>
          <a:bodyPr>
            <a:normAutofit/>
          </a:bodyPr>
          <a:lstStyle/>
          <a:p>
            <a:r>
              <a:rPr lang="fr-FR" sz="2800" b="1" dirty="0"/>
              <a:t>Le lien d’attachement, un socle de sécurité</a:t>
            </a:r>
          </a:p>
        </p:txBody>
      </p:sp>
      <p:pic>
        <p:nvPicPr>
          <p:cNvPr id="6" name="Espace réservé du contenu 5">
            <a:extLst>
              <a:ext uri="{FF2B5EF4-FFF2-40B4-BE49-F238E27FC236}">
                <a16:creationId xmlns:a16="http://schemas.microsoft.com/office/drawing/2014/main" id="{B652AC7C-4FCC-4EF0-B846-ED9CF8D81FD7}"/>
              </a:ext>
            </a:extLst>
          </p:cNvPr>
          <p:cNvPicPr>
            <a:picLocks noGrp="1" noChangeAspect="1"/>
          </p:cNvPicPr>
          <p:nvPr>
            <p:ph sz="half" idx="1"/>
          </p:nvPr>
        </p:nvPicPr>
        <p:blipFill>
          <a:blip r:embed="rId2"/>
          <a:stretch>
            <a:fillRect/>
          </a:stretch>
        </p:blipFill>
        <p:spPr>
          <a:xfrm>
            <a:off x="3517106" y="2732087"/>
            <a:ext cx="2457450" cy="2581275"/>
          </a:xfrm>
          <a:prstGeom prst="rect">
            <a:avLst/>
          </a:prstGeom>
        </p:spPr>
      </p:pic>
      <p:sp>
        <p:nvSpPr>
          <p:cNvPr id="4" name="Espace réservé du contenu 3">
            <a:extLst>
              <a:ext uri="{FF2B5EF4-FFF2-40B4-BE49-F238E27FC236}">
                <a16:creationId xmlns:a16="http://schemas.microsoft.com/office/drawing/2014/main" id="{50EB0FBF-5035-4689-803C-0422EFC7232C}"/>
              </a:ext>
            </a:extLst>
          </p:cNvPr>
          <p:cNvSpPr>
            <a:spLocks noGrp="1"/>
          </p:cNvSpPr>
          <p:nvPr>
            <p:ph sz="half" idx="2"/>
          </p:nvPr>
        </p:nvSpPr>
        <p:spPr>
          <a:xfrm>
            <a:off x="6421348" y="2024009"/>
            <a:ext cx="5083263" cy="3879835"/>
          </a:xfrm>
        </p:spPr>
        <p:txBody>
          <a:bodyPr/>
          <a:lstStyle/>
          <a:p>
            <a:endParaRPr lang="fr-FR" sz="2400" dirty="0"/>
          </a:p>
          <a:p>
            <a:r>
              <a:rPr lang="fr-FR" sz="2400" dirty="0"/>
              <a:t>Un lien fondamental en réponse aux  besoins de l’enfant</a:t>
            </a:r>
          </a:p>
          <a:p>
            <a:endParaRPr lang="fr-FR" sz="2400" dirty="0"/>
          </a:p>
          <a:p>
            <a:r>
              <a:rPr lang="fr-FR" sz="2400" dirty="0"/>
              <a:t>Une figure d'attachement sensée apporter la sécurité </a:t>
            </a:r>
          </a:p>
          <a:p>
            <a:pPr marL="0" indent="0">
              <a:buNone/>
            </a:pPr>
            <a:endParaRPr lang="fr-FR" dirty="0"/>
          </a:p>
        </p:txBody>
      </p:sp>
    </p:spTree>
    <p:extLst>
      <p:ext uri="{BB962C8B-B14F-4D97-AF65-F5344CB8AC3E}">
        <p14:creationId xmlns:p14="http://schemas.microsoft.com/office/powerpoint/2010/main" val="1755242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503F2-CB6C-4663-8EAB-4FB3184B8D14}"/>
              </a:ext>
            </a:extLst>
          </p:cNvPr>
          <p:cNvSpPr>
            <a:spLocks noGrp="1"/>
          </p:cNvSpPr>
          <p:nvPr>
            <p:ph type="title"/>
          </p:nvPr>
        </p:nvSpPr>
        <p:spPr/>
        <p:txBody>
          <a:bodyPr/>
          <a:lstStyle/>
          <a:p>
            <a:r>
              <a:rPr lang="fr-FR" dirty="0"/>
              <a:t>Postures professionnelles</a:t>
            </a:r>
          </a:p>
        </p:txBody>
      </p:sp>
      <p:sp>
        <p:nvSpPr>
          <p:cNvPr id="3" name="Espace réservé du contenu 2">
            <a:extLst>
              <a:ext uri="{FF2B5EF4-FFF2-40B4-BE49-F238E27FC236}">
                <a16:creationId xmlns:a16="http://schemas.microsoft.com/office/drawing/2014/main" id="{18F228F6-7005-44E5-B576-4C9331203F7F}"/>
              </a:ext>
            </a:extLst>
          </p:cNvPr>
          <p:cNvSpPr>
            <a:spLocks noGrp="1"/>
          </p:cNvSpPr>
          <p:nvPr>
            <p:ph idx="1"/>
          </p:nvPr>
        </p:nvSpPr>
        <p:spPr/>
        <p:txBody>
          <a:bodyPr>
            <a:normAutofit lnSpcReduction="10000"/>
          </a:bodyPr>
          <a:lstStyle/>
          <a:p>
            <a:endParaRPr lang="fr-FR" sz="2400" dirty="0"/>
          </a:p>
          <a:p>
            <a:endParaRPr lang="fr-FR" sz="2400" dirty="0"/>
          </a:p>
          <a:p>
            <a:r>
              <a:rPr lang="fr-FR" sz="1900" dirty="0"/>
              <a:t>La qualité des interactions </a:t>
            </a:r>
          </a:p>
          <a:p>
            <a:endParaRPr lang="fr-FR" sz="1900" dirty="0"/>
          </a:p>
          <a:p>
            <a:r>
              <a:rPr lang="fr-FR" sz="1900" dirty="0"/>
              <a:t>L’attitude positive, solide et rassurante</a:t>
            </a:r>
          </a:p>
          <a:p>
            <a:endParaRPr lang="fr-FR" sz="1900" dirty="0"/>
          </a:p>
          <a:p>
            <a:r>
              <a:rPr lang="fr-FR" sz="1900" dirty="0"/>
              <a:t>Disponibilité, fiabilité et prévisibilité</a:t>
            </a:r>
          </a:p>
          <a:p>
            <a:endParaRPr lang="fr-FR" sz="1900" dirty="0"/>
          </a:p>
          <a:p>
            <a:r>
              <a:rPr lang="fr-FR" sz="1900" dirty="0"/>
              <a:t>Le soutien émotionnel</a:t>
            </a:r>
          </a:p>
          <a:p>
            <a:endParaRPr lang="fr-FR" dirty="0"/>
          </a:p>
          <a:p>
            <a:endParaRPr lang="fr-FR" dirty="0"/>
          </a:p>
          <a:p>
            <a:endParaRPr lang="fr-FR" dirty="0"/>
          </a:p>
        </p:txBody>
      </p:sp>
    </p:spTree>
    <p:extLst>
      <p:ext uri="{BB962C8B-B14F-4D97-AF65-F5344CB8AC3E}">
        <p14:creationId xmlns:p14="http://schemas.microsoft.com/office/powerpoint/2010/main" val="940990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F92616-9078-4784-8F9A-A161D2037FA2}"/>
              </a:ext>
            </a:extLst>
          </p:cNvPr>
          <p:cNvSpPr>
            <a:spLocks noGrp="1"/>
          </p:cNvSpPr>
          <p:nvPr>
            <p:ph type="title"/>
          </p:nvPr>
        </p:nvSpPr>
        <p:spPr/>
        <p:txBody>
          <a:bodyPr/>
          <a:lstStyle/>
          <a:p>
            <a:r>
              <a:rPr lang="fr-FR" dirty="0"/>
              <a:t>Postures professionnelles</a:t>
            </a:r>
          </a:p>
        </p:txBody>
      </p:sp>
      <p:sp>
        <p:nvSpPr>
          <p:cNvPr id="3" name="Espace réservé du contenu 2">
            <a:extLst>
              <a:ext uri="{FF2B5EF4-FFF2-40B4-BE49-F238E27FC236}">
                <a16:creationId xmlns:a16="http://schemas.microsoft.com/office/drawing/2014/main" id="{280C9129-AFCB-45B8-A7B2-665B7D34B211}"/>
              </a:ext>
            </a:extLst>
          </p:cNvPr>
          <p:cNvSpPr>
            <a:spLocks noGrp="1"/>
          </p:cNvSpPr>
          <p:nvPr>
            <p:ph idx="1"/>
          </p:nvPr>
        </p:nvSpPr>
        <p:spPr/>
        <p:txBody>
          <a:bodyPr>
            <a:normAutofit/>
          </a:bodyPr>
          <a:lstStyle/>
          <a:p>
            <a:endParaRPr lang="fr-FR" sz="2400" dirty="0"/>
          </a:p>
          <a:p>
            <a:endParaRPr lang="fr-FR" sz="2400" dirty="0"/>
          </a:p>
          <a:p>
            <a:r>
              <a:rPr lang="fr-FR" dirty="0"/>
              <a:t>Créer un lien de confiance ( stable, disponible, fiable et prévisible) pour ouvrir le système relationnel.</a:t>
            </a:r>
          </a:p>
          <a:p>
            <a:endParaRPr lang="fr-FR" dirty="0"/>
          </a:p>
          <a:p>
            <a:r>
              <a:rPr lang="fr-FR" dirty="0"/>
              <a:t>Identifier les forces, les ressources et les vulnérabilités relationnelles par une observation fine des comportements de l’enfant.</a:t>
            </a:r>
          </a:p>
          <a:p>
            <a:endParaRPr lang="fr-FR" dirty="0"/>
          </a:p>
        </p:txBody>
      </p:sp>
    </p:spTree>
    <p:extLst>
      <p:ext uri="{BB962C8B-B14F-4D97-AF65-F5344CB8AC3E}">
        <p14:creationId xmlns:p14="http://schemas.microsoft.com/office/powerpoint/2010/main" val="2946558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AAE153-F935-456B-BE1B-6B7DAEFAF738}"/>
              </a:ext>
            </a:extLst>
          </p:cNvPr>
          <p:cNvSpPr>
            <a:spLocks noGrp="1"/>
          </p:cNvSpPr>
          <p:nvPr>
            <p:ph type="title"/>
          </p:nvPr>
        </p:nvSpPr>
        <p:spPr/>
        <p:txBody>
          <a:bodyPr/>
          <a:lstStyle/>
          <a:p>
            <a:r>
              <a:rPr lang="fr-FR" dirty="0"/>
              <a:t>LES FACTEURS DE PROTECTION</a:t>
            </a:r>
          </a:p>
        </p:txBody>
      </p:sp>
      <p:sp>
        <p:nvSpPr>
          <p:cNvPr id="3" name="Espace réservé du contenu 2">
            <a:extLst>
              <a:ext uri="{FF2B5EF4-FFF2-40B4-BE49-F238E27FC236}">
                <a16:creationId xmlns:a16="http://schemas.microsoft.com/office/drawing/2014/main" id="{E20140C9-2C4F-4964-9A86-43F25AA1D077}"/>
              </a:ext>
            </a:extLst>
          </p:cNvPr>
          <p:cNvSpPr>
            <a:spLocks noGrp="1"/>
          </p:cNvSpPr>
          <p:nvPr>
            <p:ph idx="1"/>
          </p:nvPr>
        </p:nvSpPr>
        <p:spPr/>
        <p:txBody>
          <a:bodyPr>
            <a:normAutofit/>
          </a:bodyPr>
          <a:lstStyle/>
          <a:p>
            <a:endParaRPr lang="fr-FR" dirty="0"/>
          </a:p>
          <a:p>
            <a:r>
              <a:rPr lang="fr-FR" dirty="0"/>
              <a:t>Les ressources individuelles ( capacités d’analyse, capacités créatives, capacités relationnelles…)propres à chacun permettant de « réinterpréter » l’histoire personnelle </a:t>
            </a:r>
          </a:p>
          <a:p>
            <a:endParaRPr lang="fr-FR" dirty="0"/>
          </a:p>
          <a:p>
            <a:r>
              <a:rPr lang="fr-FR" dirty="0"/>
              <a:t> Les ressources affectives , relationnelles et sociales sécurisantes</a:t>
            </a:r>
          </a:p>
          <a:p>
            <a:endParaRPr lang="fr-FR" dirty="0"/>
          </a:p>
          <a:p>
            <a:r>
              <a:rPr lang="fr-FR" dirty="0"/>
              <a:t>Le registre émotionnel : ressentir ses émotions, les accepter, les comprendre. Les émotions messagères qui communiquent des informations, des besoins.</a:t>
            </a:r>
          </a:p>
        </p:txBody>
      </p:sp>
    </p:spTree>
    <p:extLst>
      <p:ext uri="{BB962C8B-B14F-4D97-AF65-F5344CB8AC3E}">
        <p14:creationId xmlns:p14="http://schemas.microsoft.com/office/powerpoint/2010/main" val="1962098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346CA-A229-4981-B5F5-C5A6C44D819E}"/>
              </a:ext>
            </a:extLst>
          </p:cNvPr>
          <p:cNvSpPr>
            <a:spLocks noGrp="1"/>
          </p:cNvSpPr>
          <p:nvPr>
            <p:ph type="title"/>
          </p:nvPr>
        </p:nvSpPr>
        <p:spPr/>
        <p:txBody>
          <a:bodyPr/>
          <a:lstStyle/>
          <a:p>
            <a:r>
              <a:rPr lang="fr-FR" dirty="0"/>
              <a:t>LES FACTEURS DE PROTECTION</a:t>
            </a:r>
          </a:p>
        </p:txBody>
      </p:sp>
      <p:sp>
        <p:nvSpPr>
          <p:cNvPr id="3" name="Espace réservé du contenu 2">
            <a:extLst>
              <a:ext uri="{FF2B5EF4-FFF2-40B4-BE49-F238E27FC236}">
                <a16:creationId xmlns:a16="http://schemas.microsoft.com/office/drawing/2014/main" id="{EB2AA874-81FE-4F80-8C96-3FEC85C47536}"/>
              </a:ext>
            </a:extLst>
          </p:cNvPr>
          <p:cNvSpPr>
            <a:spLocks noGrp="1"/>
          </p:cNvSpPr>
          <p:nvPr>
            <p:ph idx="1"/>
          </p:nvPr>
        </p:nvSpPr>
        <p:spPr>
          <a:xfrm>
            <a:off x="2398143" y="2133600"/>
            <a:ext cx="9106469" cy="4318958"/>
          </a:xfrm>
        </p:spPr>
        <p:txBody>
          <a:bodyPr/>
          <a:lstStyle/>
          <a:p>
            <a:endParaRPr lang="fr-FR" dirty="0"/>
          </a:p>
          <a:p>
            <a:endParaRPr lang="fr-FR" dirty="0"/>
          </a:p>
          <a:p>
            <a:r>
              <a:rPr lang="fr-FR" dirty="0"/>
              <a:t>Le besoin de se raconter, de se représenter  le trauma autrement, de le penser plutôt que de juste le ressentir </a:t>
            </a:r>
          </a:p>
          <a:p>
            <a:endParaRPr lang="fr-FR" dirty="0"/>
          </a:p>
          <a:p>
            <a:r>
              <a:rPr lang="fr-FR" dirty="0"/>
              <a:t>Redonner du sens en transformant ce trauma  en une expérience délimitée, dans l’espace , dans le temps, dans les émotions qu’il provoque</a:t>
            </a:r>
          </a:p>
          <a:p>
            <a:endParaRPr lang="fr-FR" dirty="0"/>
          </a:p>
          <a:p>
            <a:r>
              <a:rPr lang="fr-FR" dirty="0"/>
              <a:t>Ne pas s’enfermer dans son histoire, ni se confondre avec le trauma</a:t>
            </a:r>
          </a:p>
          <a:p>
            <a:endParaRPr lang="fr-FR" dirty="0"/>
          </a:p>
          <a:p>
            <a:r>
              <a:rPr lang="fr-FR" dirty="0"/>
              <a:t>Se recentrer sur le corps </a:t>
            </a:r>
          </a:p>
        </p:txBody>
      </p:sp>
    </p:spTree>
    <p:extLst>
      <p:ext uri="{BB962C8B-B14F-4D97-AF65-F5344CB8AC3E}">
        <p14:creationId xmlns:p14="http://schemas.microsoft.com/office/powerpoint/2010/main" val="1968697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2C2A0C-399B-4E1B-AA9A-F85AC02A06A1}"/>
              </a:ext>
            </a:extLst>
          </p:cNvPr>
          <p:cNvSpPr>
            <a:spLocks noGrp="1"/>
          </p:cNvSpPr>
          <p:nvPr>
            <p:ph type="title"/>
          </p:nvPr>
        </p:nvSpPr>
        <p:spPr/>
        <p:txBody>
          <a:bodyPr/>
          <a:lstStyle/>
          <a:p>
            <a:r>
              <a:rPr lang="fr-FR" dirty="0"/>
              <a:t>LES FACTEURS DE PROTECTION</a:t>
            </a:r>
          </a:p>
        </p:txBody>
      </p:sp>
      <p:sp>
        <p:nvSpPr>
          <p:cNvPr id="3" name="Espace réservé du contenu 2">
            <a:extLst>
              <a:ext uri="{FF2B5EF4-FFF2-40B4-BE49-F238E27FC236}">
                <a16:creationId xmlns:a16="http://schemas.microsoft.com/office/drawing/2014/main" id="{6FFA93B8-9596-4819-BEF3-32030B04092D}"/>
              </a:ext>
            </a:extLst>
          </p:cNvPr>
          <p:cNvSpPr>
            <a:spLocks noGrp="1"/>
          </p:cNvSpPr>
          <p:nvPr>
            <p:ph idx="1"/>
          </p:nvPr>
        </p:nvSpPr>
        <p:spPr>
          <a:xfrm>
            <a:off x="2592923" y="2133599"/>
            <a:ext cx="9190759" cy="4327586"/>
          </a:xfrm>
        </p:spPr>
        <p:txBody>
          <a:bodyPr>
            <a:normAutofit fontScale="92500" lnSpcReduction="10000"/>
          </a:bodyPr>
          <a:lstStyle/>
          <a:p>
            <a:endParaRPr lang="fr-FR" dirty="0"/>
          </a:p>
          <a:p>
            <a:endParaRPr lang="fr-FR" sz="1900" dirty="0"/>
          </a:p>
          <a:p>
            <a:r>
              <a:rPr lang="fr-FR" sz="1900" dirty="0"/>
              <a:t>La force et l’importance des liens, repères rassurants </a:t>
            </a:r>
          </a:p>
          <a:p>
            <a:endParaRPr lang="fr-FR" sz="1900" dirty="0"/>
          </a:p>
          <a:p>
            <a:r>
              <a:rPr lang="fr-FR" sz="1900" dirty="0"/>
              <a:t>La notion du temps indispensable</a:t>
            </a:r>
          </a:p>
          <a:p>
            <a:endParaRPr lang="fr-FR" sz="1900" dirty="0"/>
          </a:p>
          <a:p>
            <a:r>
              <a:rPr lang="fr-FR" sz="1900" dirty="0"/>
              <a:t>Mettre du sens collectivement </a:t>
            </a:r>
          </a:p>
          <a:p>
            <a:endParaRPr lang="fr-FR" sz="1900" dirty="0"/>
          </a:p>
          <a:p>
            <a:r>
              <a:rPr lang="fr-FR" sz="1900" dirty="0"/>
              <a:t>Accepter un avant et un après, un changement </a:t>
            </a:r>
          </a:p>
          <a:p>
            <a:pPr marL="0" indent="0">
              <a:buNone/>
            </a:pPr>
            <a:endParaRPr lang="fr-FR" sz="1900" dirty="0"/>
          </a:p>
          <a:p>
            <a:r>
              <a:rPr lang="fr-FR" sz="1900" dirty="0"/>
              <a:t>Le trauma transforme, ouvre à d’autres possibles </a:t>
            </a:r>
          </a:p>
        </p:txBody>
      </p:sp>
    </p:spTree>
    <p:extLst>
      <p:ext uri="{BB962C8B-B14F-4D97-AF65-F5344CB8AC3E}">
        <p14:creationId xmlns:p14="http://schemas.microsoft.com/office/powerpoint/2010/main" val="806647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2A33A-3F2B-45F7-BD0C-C13BE50E4DDF}"/>
              </a:ext>
            </a:extLst>
          </p:cNvPr>
          <p:cNvSpPr>
            <a:spLocks noGrp="1"/>
          </p:cNvSpPr>
          <p:nvPr>
            <p:ph type="title"/>
          </p:nvPr>
        </p:nvSpPr>
        <p:spPr/>
        <p:txBody>
          <a:bodyPr/>
          <a:lstStyle/>
          <a:p>
            <a:r>
              <a:rPr lang="fr-FR" dirty="0"/>
              <a:t>Trauma</a:t>
            </a:r>
          </a:p>
        </p:txBody>
      </p:sp>
      <p:sp>
        <p:nvSpPr>
          <p:cNvPr id="3" name="Espace réservé du contenu 2">
            <a:extLst>
              <a:ext uri="{FF2B5EF4-FFF2-40B4-BE49-F238E27FC236}">
                <a16:creationId xmlns:a16="http://schemas.microsoft.com/office/drawing/2014/main" id="{D7A9B56C-E375-4983-B0C0-CD14EE720254}"/>
              </a:ext>
            </a:extLst>
          </p:cNvPr>
          <p:cNvSpPr>
            <a:spLocks noGrp="1"/>
          </p:cNvSpPr>
          <p:nvPr>
            <p:ph idx="1"/>
          </p:nvPr>
        </p:nvSpPr>
        <p:spPr/>
        <p:txBody>
          <a:bodyPr/>
          <a:lstStyle/>
          <a:p>
            <a:endParaRPr lang="fr-FR" dirty="0"/>
          </a:p>
          <a:p>
            <a:endParaRPr lang="fr-FR" dirty="0"/>
          </a:p>
          <a:p>
            <a:endParaRPr lang="fr-FR" dirty="0"/>
          </a:p>
          <a:p>
            <a:r>
              <a:rPr lang="fr-FR" dirty="0"/>
              <a:t>Le traumatisme fait effraction dans le psychisme du sujet</a:t>
            </a:r>
          </a:p>
          <a:p>
            <a:endParaRPr lang="fr-FR" dirty="0"/>
          </a:p>
          <a:p>
            <a:r>
              <a:rPr lang="fr-FR" dirty="0"/>
              <a:t>C’est un phénomène de débordement du psychisme d’une personne qui  se trouve dans l’incapacité de symboliser une expérience effrayante </a:t>
            </a:r>
          </a:p>
          <a:p>
            <a:endParaRPr lang="fr-FR" dirty="0"/>
          </a:p>
          <a:p>
            <a:r>
              <a:rPr lang="fr-FR" dirty="0"/>
              <a:t>Incapacité de penser, d’élaborer, de réagir</a:t>
            </a:r>
          </a:p>
          <a:p>
            <a:endParaRPr lang="fr-FR" dirty="0"/>
          </a:p>
        </p:txBody>
      </p:sp>
    </p:spTree>
    <p:extLst>
      <p:ext uri="{BB962C8B-B14F-4D97-AF65-F5344CB8AC3E}">
        <p14:creationId xmlns:p14="http://schemas.microsoft.com/office/powerpoint/2010/main" val="1044570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4546C-76CD-4B84-A7EA-A8BBABCA83C2}"/>
              </a:ext>
            </a:extLst>
          </p:cNvPr>
          <p:cNvSpPr>
            <a:spLocks noGrp="1"/>
          </p:cNvSpPr>
          <p:nvPr>
            <p:ph type="title"/>
          </p:nvPr>
        </p:nvSpPr>
        <p:spPr/>
        <p:txBody>
          <a:bodyPr/>
          <a:lstStyle/>
          <a:p>
            <a:r>
              <a:rPr lang="fr-FR" dirty="0"/>
              <a:t>Le Kintsugi</a:t>
            </a:r>
          </a:p>
        </p:txBody>
      </p:sp>
      <p:sp>
        <p:nvSpPr>
          <p:cNvPr id="3" name="Espace réservé du contenu 2">
            <a:extLst>
              <a:ext uri="{FF2B5EF4-FFF2-40B4-BE49-F238E27FC236}">
                <a16:creationId xmlns:a16="http://schemas.microsoft.com/office/drawing/2014/main" id="{E9DCA3E3-D646-453F-80F0-7D69AA849ADC}"/>
              </a:ext>
            </a:extLst>
          </p:cNvPr>
          <p:cNvSpPr>
            <a:spLocks noGrp="1"/>
          </p:cNvSpPr>
          <p:nvPr>
            <p:ph idx="1"/>
          </p:nvPr>
        </p:nvSpPr>
        <p:spPr>
          <a:xfrm>
            <a:off x="2589212" y="2133600"/>
            <a:ext cx="9004690" cy="4416634"/>
          </a:xfrm>
        </p:spPr>
        <p:txBody>
          <a:bodyPr/>
          <a:lstStyle/>
          <a:p>
            <a:r>
              <a:rPr lang="fr-FR" dirty="0"/>
              <a:t>L'art japonais de réparer des céramiques brisées avec de la laque et de la  poudre d'or, transformant les imperfections en beauté.</a:t>
            </a:r>
          </a:p>
          <a:p>
            <a:endParaRPr lang="fr-FR" dirty="0"/>
          </a:p>
        </p:txBody>
      </p:sp>
      <p:pic>
        <p:nvPicPr>
          <p:cNvPr id="7" name="Image 6">
            <a:extLst>
              <a:ext uri="{FF2B5EF4-FFF2-40B4-BE49-F238E27FC236}">
                <a16:creationId xmlns:a16="http://schemas.microsoft.com/office/drawing/2014/main" id="{5E7C55C2-3599-45D2-B92E-CC5F4F573061}"/>
              </a:ext>
            </a:extLst>
          </p:cNvPr>
          <p:cNvPicPr>
            <a:picLocks noChangeAspect="1"/>
          </p:cNvPicPr>
          <p:nvPr/>
        </p:nvPicPr>
        <p:blipFill>
          <a:blip r:embed="rId2"/>
          <a:stretch>
            <a:fillRect/>
          </a:stretch>
        </p:blipFill>
        <p:spPr>
          <a:xfrm>
            <a:off x="2763512" y="3114136"/>
            <a:ext cx="6872194" cy="3436098"/>
          </a:xfrm>
          <a:prstGeom prst="rect">
            <a:avLst/>
          </a:prstGeom>
        </p:spPr>
      </p:pic>
    </p:spTree>
    <p:extLst>
      <p:ext uri="{BB962C8B-B14F-4D97-AF65-F5344CB8AC3E}">
        <p14:creationId xmlns:p14="http://schemas.microsoft.com/office/powerpoint/2010/main" val="901553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65A07B-1574-4C07-8484-0EA4BC4FD9DF}"/>
              </a:ext>
            </a:extLst>
          </p:cNvPr>
          <p:cNvSpPr>
            <a:spLocks noGrp="1"/>
          </p:cNvSpPr>
          <p:nvPr>
            <p:ph type="title"/>
          </p:nvPr>
        </p:nvSpPr>
        <p:spPr/>
        <p:txBody>
          <a:bodyPr/>
          <a:lstStyle/>
          <a:p>
            <a:r>
              <a:rPr lang="fr-FR" dirty="0"/>
              <a:t>Un projet   Vibrer l’art</a:t>
            </a:r>
          </a:p>
        </p:txBody>
      </p:sp>
      <p:sp>
        <p:nvSpPr>
          <p:cNvPr id="3" name="Espace réservé du contenu 2">
            <a:extLst>
              <a:ext uri="{FF2B5EF4-FFF2-40B4-BE49-F238E27FC236}">
                <a16:creationId xmlns:a16="http://schemas.microsoft.com/office/drawing/2014/main" id="{08C30FFA-7A80-4EB8-8CE6-86E6E6209AF9}"/>
              </a:ext>
            </a:extLst>
          </p:cNvPr>
          <p:cNvSpPr>
            <a:spLocks noGrp="1"/>
          </p:cNvSpPr>
          <p:nvPr>
            <p:ph sz="half" idx="1"/>
          </p:nvPr>
        </p:nvSpPr>
        <p:spPr>
          <a:xfrm>
            <a:off x="2449902" y="1794295"/>
            <a:ext cx="8686800" cy="4382668"/>
          </a:xfrm>
        </p:spPr>
        <p:txBody>
          <a:bodyPr>
            <a:normAutofit/>
          </a:bodyPr>
          <a:lstStyle/>
          <a:p>
            <a:endParaRPr lang="fr-FR" dirty="0"/>
          </a:p>
          <a:p>
            <a:endParaRPr lang="fr-FR" dirty="0"/>
          </a:p>
          <a:p>
            <a:r>
              <a:rPr lang="fr-FR" dirty="0"/>
              <a:t>Le lien avec les référents pour assurer la notion de continuité et de sécurité</a:t>
            </a:r>
          </a:p>
          <a:p>
            <a:pPr marL="0" indent="0">
              <a:buNone/>
            </a:pPr>
            <a:endParaRPr lang="fr-FR" dirty="0"/>
          </a:p>
          <a:p>
            <a:r>
              <a:rPr lang="fr-FR" dirty="0"/>
              <a:t>Un accompagnement sur une année, voire plus </a:t>
            </a:r>
          </a:p>
          <a:p>
            <a:pPr marL="0" indent="0">
              <a:buNone/>
            </a:pPr>
            <a:endParaRPr lang="fr-FR" dirty="0"/>
          </a:p>
          <a:p>
            <a:r>
              <a:rPr lang="fr-FR" dirty="0"/>
              <a:t>L’art comme support d’expression et d’ouverture à d'autres ressources et potentialités réparatrices</a:t>
            </a:r>
          </a:p>
          <a:p>
            <a:endParaRPr lang="fr-FR" dirty="0"/>
          </a:p>
        </p:txBody>
      </p:sp>
    </p:spTree>
    <p:extLst>
      <p:ext uri="{BB962C8B-B14F-4D97-AF65-F5344CB8AC3E}">
        <p14:creationId xmlns:p14="http://schemas.microsoft.com/office/powerpoint/2010/main" val="2543349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D600C-C530-4C90-8AFE-D05D7E323A31}"/>
              </a:ext>
            </a:extLst>
          </p:cNvPr>
          <p:cNvSpPr>
            <a:spLocks noGrp="1"/>
          </p:cNvSpPr>
          <p:nvPr>
            <p:ph type="title"/>
          </p:nvPr>
        </p:nvSpPr>
        <p:spPr/>
        <p:txBody>
          <a:bodyPr/>
          <a:lstStyle/>
          <a:p>
            <a:r>
              <a:rPr lang="fr-FR" dirty="0"/>
              <a:t>La force du lien</a:t>
            </a:r>
          </a:p>
        </p:txBody>
      </p:sp>
      <p:sp>
        <p:nvSpPr>
          <p:cNvPr id="3" name="Espace réservé du contenu 2">
            <a:extLst>
              <a:ext uri="{FF2B5EF4-FFF2-40B4-BE49-F238E27FC236}">
                <a16:creationId xmlns:a16="http://schemas.microsoft.com/office/drawing/2014/main" id="{ABAA2352-A1D2-406A-8FE9-AEDFFC291D4F}"/>
              </a:ext>
            </a:extLst>
          </p:cNvPr>
          <p:cNvSpPr>
            <a:spLocks noGrp="1"/>
          </p:cNvSpPr>
          <p:nvPr>
            <p:ph idx="1"/>
          </p:nvPr>
        </p:nvSpPr>
        <p:spPr/>
        <p:txBody>
          <a:bodyPr>
            <a:normAutofit/>
          </a:bodyPr>
          <a:lstStyle/>
          <a:p>
            <a:pPr algn="ctr"/>
            <a:endParaRPr lang="fr-FR" sz="2400" b="1" dirty="0"/>
          </a:p>
          <a:p>
            <a:pPr algn="ctr"/>
            <a:r>
              <a:rPr lang="fr-FR" sz="2400" b="1" dirty="0"/>
              <a:t>« La rencontre de deux personnalités, c’est comme le contact de deux substances chimiques : s’il y a une réaction, les deux sont transformées » </a:t>
            </a:r>
          </a:p>
          <a:p>
            <a:pPr algn="ctr"/>
            <a:endParaRPr lang="fr-FR" sz="2400" dirty="0"/>
          </a:p>
          <a:p>
            <a:pPr marL="0" indent="0" algn="ctr">
              <a:buNone/>
            </a:pPr>
            <a:r>
              <a:rPr lang="fr-FR" sz="2400" dirty="0"/>
              <a:t>									</a:t>
            </a:r>
          </a:p>
          <a:p>
            <a:pPr marL="0" indent="0" algn="ctr">
              <a:buNone/>
            </a:pPr>
            <a:r>
              <a:rPr lang="fr-FR" sz="2400" dirty="0"/>
              <a:t>													Carl Gustav Jung </a:t>
            </a:r>
          </a:p>
        </p:txBody>
      </p:sp>
    </p:spTree>
    <p:extLst>
      <p:ext uri="{BB962C8B-B14F-4D97-AF65-F5344CB8AC3E}">
        <p14:creationId xmlns:p14="http://schemas.microsoft.com/office/powerpoint/2010/main" val="4158530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D49C5B-7067-40DA-B2FF-11CFF77D2253}"/>
              </a:ext>
            </a:extLst>
          </p:cNvPr>
          <p:cNvSpPr>
            <a:spLocks noGrp="1"/>
          </p:cNvSpPr>
          <p:nvPr>
            <p:ph type="title"/>
          </p:nvPr>
        </p:nvSpPr>
        <p:spPr/>
        <p:txBody>
          <a:bodyPr/>
          <a:lstStyle/>
          <a:p>
            <a:r>
              <a:rPr lang="fr-FR" dirty="0"/>
              <a:t>L’art </a:t>
            </a:r>
          </a:p>
        </p:txBody>
      </p:sp>
      <p:sp>
        <p:nvSpPr>
          <p:cNvPr id="3" name="Espace réservé du contenu 2">
            <a:extLst>
              <a:ext uri="{FF2B5EF4-FFF2-40B4-BE49-F238E27FC236}">
                <a16:creationId xmlns:a16="http://schemas.microsoft.com/office/drawing/2014/main" id="{0A5B8DC6-47B9-4787-86A7-355BB1332F83}"/>
              </a:ext>
            </a:extLst>
          </p:cNvPr>
          <p:cNvSpPr>
            <a:spLocks noGrp="1"/>
          </p:cNvSpPr>
          <p:nvPr>
            <p:ph idx="1"/>
          </p:nvPr>
        </p:nvSpPr>
        <p:spPr>
          <a:xfrm>
            <a:off x="1931542" y="1695236"/>
            <a:ext cx="9573070" cy="4215986"/>
          </a:xfrm>
        </p:spPr>
        <p:txBody>
          <a:bodyPr>
            <a:normAutofit/>
          </a:bodyPr>
          <a:lstStyle/>
          <a:p>
            <a:endParaRPr lang="fr-FR" dirty="0"/>
          </a:p>
          <a:p>
            <a:pPr algn="ctr"/>
            <a:r>
              <a:rPr lang="fr-FR" sz="2400" b="1" dirty="0"/>
              <a:t>« L’art authentique est en soi une conquête de l'esprit : il élève l'homme(...), fait jaillir des ténèbres du destin un éclair d'émotion et de jouissance mémorable, une lueur de passion et de compassion que l'on peut partager. Par ses formes toujours renouvelées, il tend vers la vie ouverte en abattant les cloisons de l'habitude et en provoquant une manière neuve de percevoir et de vivre »  </a:t>
            </a:r>
          </a:p>
          <a:p>
            <a:pPr marL="0" indent="0" algn="ctr">
              <a:buNone/>
            </a:pPr>
            <a:r>
              <a:rPr lang="fr-FR" sz="2400" b="1" dirty="0"/>
              <a:t>														</a:t>
            </a:r>
          </a:p>
          <a:p>
            <a:pPr marL="0" indent="0" algn="ctr">
              <a:buNone/>
            </a:pPr>
            <a:r>
              <a:rPr lang="fr-FR" sz="2400" b="1" dirty="0"/>
              <a:t>															</a:t>
            </a:r>
            <a:r>
              <a:rPr lang="fr-FR" sz="2400" dirty="0" err="1"/>
              <a:t>Francois</a:t>
            </a:r>
            <a:r>
              <a:rPr lang="fr-FR" sz="2400" dirty="0"/>
              <a:t> Cheng</a:t>
            </a:r>
          </a:p>
          <a:p>
            <a:endParaRPr lang="fr-FR" dirty="0"/>
          </a:p>
        </p:txBody>
      </p:sp>
    </p:spTree>
    <p:extLst>
      <p:ext uri="{BB962C8B-B14F-4D97-AF65-F5344CB8AC3E}">
        <p14:creationId xmlns:p14="http://schemas.microsoft.com/office/powerpoint/2010/main" val="3034564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36E0E4-BF24-4F9A-BE53-3D0428203F3B}"/>
              </a:ext>
            </a:extLst>
          </p:cNvPr>
          <p:cNvSpPr>
            <a:spLocks noGrp="1"/>
          </p:cNvSpPr>
          <p:nvPr>
            <p:ph idx="1"/>
          </p:nvPr>
        </p:nvSpPr>
        <p:spPr/>
        <p:txBody>
          <a:bodyPr>
            <a:normAutofit/>
          </a:bodyPr>
          <a:lstStyle/>
          <a:p>
            <a:pPr algn="ctr"/>
            <a:endParaRPr lang="fr-FR" sz="2400" b="1" dirty="0"/>
          </a:p>
          <a:p>
            <a:pPr algn="ctr"/>
            <a:r>
              <a:rPr lang="fr-FR" sz="2400" b="1" dirty="0"/>
              <a:t>« La beauté , c’est un signe par lequel la création nous signifie que la vie a du sens »</a:t>
            </a:r>
          </a:p>
          <a:p>
            <a:pPr algn="ctr"/>
            <a:endParaRPr lang="fr-FR" sz="2400" dirty="0"/>
          </a:p>
          <a:p>
            <a:pPr marL="0" indent="0" algn="ctr">
              <a:buNone/>
            </a:pPr>
            <a:r>
              <a:rPr lang="fr-FR" sz="2400" dirty="0"/>
              <a:t>				</a:t>
            </a:r>
          </a:p>
          <a:p>
            <a:pPr marL="0" indent="0" algn="ctr">
              <a:buNone/>
            </a:pPr>
            <a:r>
              <a:rPr lang="fr-FR" sz="2400" dirty="0"/>
              <a:t>					François Cheng, l'éternité n’est pas de trop</a:t>
            </a:r>
          </a:p>
          <a:p>
            <a:endParaRPr lang="fr-FR" dirty="0"/>
          </a:p>
        </p:txBody>
      </p:sp>
    </p:spTree>
    <p:extLst>
      <p:ext uri="{BB962C8B-B14F-4D97-AF65-F5344CB8AC3E}">
        <p14:creationId xmlns:p14="http://schemas.microsoft.com/office/powerpoint/2010/main" val="1778703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40D7A7-A7E6-41BC-87E7-AA172F671655}"/>
              </a:ext>
            </a:extLst>
          </p:cNvPr>
          <p:cNvSpPr>
            <a:spLocks noGrp="1"/>
          </p:cNvSpPr>
          <p:nvPr>
            <p:ph type="title"/>
          </p:nvPr>
        </p:nvSpPr>
        <p:spPr>
          <a:xfrm>
            <a:off x="4191856" y="595901"/>
            <a:ext cx="7312756" cy="811659"/>
          </a:xfrm>
        </p:spPr>
        <p:txBody>
          <a:bodyPr>
            <a:normAutofit/>
          </a:bodyPr>
          <a:lstStyle/>
          <a:p>
            <a:r>
              <a:rPr lang="fr-FR" sz="3200" b="1" dirty="0"/>
              <a:t>La nature, force de vie</a:t>
            </a:r>
          </a:p>
        </p:txBody>
      </p:sp>
      <p:pic>
        <p:nvPicPr>
          <p:cNvPr id="5" name="Espace réservé du contenu 4">
            <a:extLst>
              <a:ext uri="{FF2B5EF4-FFF2-40B4-BE49-F238E27FC236}">
                <a16:creationId xmlns:a16="http://schemas.microsoft.com/office/drawing/2014/main" id="{13098A05-1807-4389-902A-2A299403CA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8588" y="2133600"/>
            <a:ext cx="5036649" cy="3778250"/>
          </a:xfrm>
        </p:spPr>
      </p:pic>
    </p:spTree>
    <p:extLst>
      <p:ext uri="{BB962C8B-B14F-4D97-AF65-F5344CB8AC3E}">
        <p14:creationId xmlns:p14="http://schemas.microsoft.com/office/powerpoint/2010/main" val="1773360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44B43-2AFB-4BCD-86AD-7B42F2A2DB13}"/>
              </a:ext>
            </a:extLst>
          </p:cNvPr>
          <p:cNvSpPr>
            <a:spLocks noGrp="1"/>
          </p:cNvSpPr>
          <p:nvPr>
            <p:ph type="title"/>
          </p:nvPr>
        </p:nvSpPr>
        <p:spPr>
          <a:xfrm>
            <a:off x="2342508" y="431515"/>
            <a:ext cx="9162104" cy="893852"/>
          </a:xfrm>
        </p:spPr>
        <p:txBody>
          <a:bodyPr>
            <a:normAutofit/>
          </a:bodyPr>
          <a:lstStyle/>
          <a:p>
            <a:pPr algn="ctr"/>
            <a:r>
              <a:rPr lang="fr-FR" sz="3200" b="1" dirty="0">
                <a:latin typeface="Calibri" panose="020F0502020204030204" pitchFamily="34" charset="0"/>
                <a:ea typeface="Calibri" panose="020F0502020204030204" pitchFamily="34" charset="0"/>
                <a:cs typeface="Calibri" panose="020F0502020204030204" pitchFamily="34" charset="0"/>
              </a:rPr>
              <a:t>L’art, puissance créatrice</a:t>
            </a:r>
            <a:br>
              <a:rPr lang="fr-FR" sz="2000" b="1" dirty="0">
                <a:latin typeface="Calibri" panose="020F0502020204030204" pitchFamily="34" charset="0"/>
                <a:ea typeface="Calibri" panose="020F0502020204030204" pitchFamily="34" charset="0"/>
                <a:cs typeface="Calibri" panose="020F0502020204030204" pitchFamily="34" charset="0"/>
              </a:rPr>
            </a:br>
            <a:r>
              <a:rPr lang="fr-FR" sz="2000" b="1" dirty="0">
                <a:latin typeface="Calibri" panose="020F0502020204030204" pitchFamily="34" charset="0"/>
                <a:ea typeface="Calibri" panose="020F0502020204030204" pitchFamily="34" charset="0"/>
                <a:cs typeface="Calibri" panose="020F0502020204030204" pitchFamily="34" charset="0"/>
              </a:rPr>
              <a:t>                                                                                                                        Claude Monet</a:t>
            </a:r>
          </a:p>
        </p:txBody>
      </p:sp>
      <p:pic>
        <p:nvPicPr>
          <p:cNvPr id="5" name="Espace réservé du contenu 4">
            <a:extLst>
              <a:ext uri="{FF2B5EF4-FFF2-40B4-BE49-F238E27FC236}">
                <a16:creationId xmlns:a16="http://schemas.microsoft.com/office/drawing/2014/main" id="{FD15A2C5-91BE-44E3-9C59-0CB15EF65F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8080" y="2133600"/>
            <a:ext cx="5037666" cy="3778250"/>
          </a:xfrm>
        </p:spPr>
      </p:pic>
    </p:spTree>
    <p:extLst>
      <p:ext uri="{BB962C8B-B14F-4D97-AF65-F5344CB8AC3E}">
        <p14:creationId xmlns:p14="http://schemas.microsoft.com/office/powerpoint/2010/main" val="1517909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6FDF3E-6017-4A1D-81FC-3DD075A729E2}"/>
              </a:ext>
            </a:extLst>
          </p:cNvPr>
          <p:cNvSpPr>
            <a:spLocks noGrp="1"/>
          </p:cNvSpPr>
          <p:nvPr>
            <p:ph type="title"/>
          </p:nvPr>
        </p:nvSpPr>
        <p:spPr>
          <a:xfrm>
            <a:off x="2599362" y="624110"/>
            <a:ext cx="8905250" cy="1091674"/>
          </a:xfrm>
        </p:spPr>
        <p:txBody>
          <a:bodyPr>
            <a:normAutofit fontScale="90000"/>
          </a:bodyPr>
          <a:lstStyle/>
          <a:p>
            <a:pPr algn="ctr"/>
            <a:r>
              <a:rPr lang="fr-FR" b="1" dirty="0">
                <a:latin typeface="Calibri" panose="020F0502020204030204" pitchFamily="34" charset="0"/>
                <a:ea typeface="Calibri" panose="020F0502020204030204" pitchFamily="34" charset="0"/>
                <a:cs typeface="Calibri" panose="020F0502020204030204" pitchFamily="34" charset="0"/>
              </a:rPr>
              <a:t>L’art, puissance créatrice</a:t>
            </a:r>
            <a:br>
              <a:rPr lang="fr-FR" b="1" dirty="0">
                <a:latin typeface="Calibri" panose="020F0502020204030204" pitchFamily="34" charset="0"/>
                <a:ea typeface="Calibri" panose="020F0502020204030204" pitchFamily="34" charset="0"/>
                <a:cs typeface="Calibri" panose="020F0502020204030204" pitchFamily="34" charset="0"/>
              </a:rPr>
            </a:br>
            <a:r>
              <a:rPr lang="fr-FR" b="1" dirty="0">
                <a:latin typeface="Calibri" panose="020F0502020204030204" pitchFamily="34" charset="0"/>
                <a:ea typeface="Calibri" panose="020F0502020204030204" pitchFamily="34" charset="0"/>
                <a:cs typeface="Calibri" panose="020F0502020204030204" pitchFamily="34" charset="0"/>
              </a:rPr>
              <a:t>                                                                    </a:t>
            </a:r>
            <a:r>
              <a:rPr lang="fr-FR" sz="2200" b="1" dirty="0">
                <a:latin typeface="Calibri" panose="020F0502020204030204" pitchFamily="34" charset="0"/>
                <a:ea typeface="Calibri" panose="020F0502020204030204" pitchFamily="34" charset="0"/>
                <a:cs typeface="Calibri" panose="020F0502020204030204" pitchFamily="34" charset="0"/>
              </a:rPr>
              <a:t>Rosa Bonheur </a:t>
            </a:r>
            <a:br>
              <a:rPr lang="fr-FR" b="1" dirty="0">
                <a:latin typeface="Calibri" panose="020F0502020204030204" pitchFamily="34" charset="0"/>
                <a:ea typeface="Calibri" panose="020F0502020204030204" pitchFamily="34" charset="0"/>
                <a:cs typeface="Calibri" panose="020F0502020204030204" pitchFamily="34" charset="0"/>
              </a:rPr>
            </a:br>
            <a:r>
              <a:rPr lang="fr-FR" b="1" dirty="0">
                <a:latin typeface="Calibri" panose="020F0502020204030204" pitchFamily="34" charset="0"/>
                <a:ea typeface="Calibri" panose="020F0502020204030204" pitchFamily="34" charset="0"/>
                <a:cs typeface="Calibri" panose="020F0502020204030204" pitchFamily="34" charset="0"/>
              </a:rPr>
              <a:t>                                                                                                                  </a:t>
            </a:r>
            <a:endParaRPr lang="fr-FR" dirty="0"/>
          </a:p>
        </p:txBody>
      </p:sp>
      <p:pic>
        <p:nvPicPr>
          <p:cNvPr id="7" name="Espace réservé du contenu 6">
            <a:extLst>
              <a:ext uri="{FF2B5EF4-FFF2-40B4-BE49-F238E27FC236}">
                <a16:creationId xmlns:a16="http://schemas.microsoft.com/office/drawing/2014/main" id="{AFF31772-0D4D-4B24-9CBA-1A477EBF5E0F}"/>
              </a:ext>
            </a:extLst>
          </p:cNvPr>
          <p:cNvPicPr>
            <a:picLocks noGrp="1" noChangeAspect="1"/>
          </p:cNvPicPr>
          <p:nvPr>
            <p:ph idx="1"/>
          </p:nvPr>
        </p:nvPicPr>
        <p:blipFill>
          <a:blip r:embed="rId2"/>
          <a:stretch>
            <a:fillRect/>
          </a:stretch>
        </p:blipFill>
        <p:spPr>
          <a:xfrm>
            <a:off x="3353308" y="2133600"/>
            <a:ext cx="7387209" cy="3778250"/>
          </a:xfrm>
          <a:prstGeom prst="rect">
            <a:avLst/>
          </a:prstGeom>
        </p:spPr>
      </p:pic>
    </p:spTree>
    <p:extLst>
      <p:ext uri="{BB962C8B-B14F-4D97-AF65-F5344CB8AC3E}">
        <p14:creationId xmlns:p14="http://schemas.microsoft.com/office/powerpoint/2010/main" val="2151230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5933D-A92D-4207-B194-208DA0B05087}"/>
              </a:ext>
            </a:extLst>
          </p:cNvPr>
          <p:cNvSpPr>
            <a:spLocks noGrp="1"/>
          </p:cNvSpPr>
          <p:nvPr>
            <p:ph type="title"/>
          </p:nvPr>
        </p:nvSpPr>
        <p:spPr>
          <a:xfrm>
            <a:off x="2592926" y="624110"/>
            <a:ext cx="8811390" cy="1091674"/>
          </a:xfrm>
        </p:spPr>
        <p:txBody>
          <a:bodyPr>
            <a:normAutofit fontScale="90000"/>
          </a:bodyPr>
          <a:lstStyle/>
          <a:p>
            <a:pPr algn="ctr"/>
            <a:r>
              <a:rPr lang="fr-FR" b="1" dirty="0">
                <a:latin typeface="Calibri" panose="020F0502020204030204" pitchFamily="34" charset="0"/>
                <a:ea typeface="Calibri" panose="020F0502020204030204" pitchFamily="34" charset="0"/>
                <a:cs typeface="Calibri" panose="020F0502020204030204" pitchFamily="34" charset="0"/>
              </a:rPr>
              <a:t>L’art, puissance créatrice</a:t>
            </a:r>
            <a:br>
              <a:rPr lang="fr-FR" b="1" dirty="0">
                <a:latin typeface="Calibri" panose="020F0502020204030204" pitchFamily="34" charset="0"/>
                <a:ea typeface="Calibri" panose="020F0502020204030204" pitchFamily="34" charset="0"/>
                <a:cs typeface="Calibri" panose="020F0502020204030204" pitchFamily="34" charset="0"/>
              </a:rPr>
            </a:br>
            <a:r>
              <a:rPr lang="fr-FR" b="1" dirty="0">
                <a:latin typeface="Calibri" panose="020F0502020204030204" pitchFamily="34" charset="0"/>
                <a:ea typeface="Calibri" panose="020F0502020204030204" pitchFamily="34" charset="0"/>
                <a:cs typeface="Calibri" panose="020F0502020204030204" pitchFamily="34" charset="0"/>
              </a:rPr>
              <a:t>                                                                         </a:t>
            </a:r>
            <a:r>
              <a:rPr lang="fr-FR" sz="2200" b="1" dirty="0">
                <a:latin typeface="Calibri" panose="020F0502020204030204" pitchFamily="34" charset="0"/>
                <a:ea typeface="Calibri" panose="020F0502020204030204" pitchFamily="34" charset="0"/>
                <a:cs typeface="Calibri" panose="020F0502020204030204" pitchFamily="34" charset="0"/>
              </a:rPr>
              <a:t>Camille Claudel</a:t>
            </a:r>
            <a:endParaRPr lang="fr-FR" dirty="0"/>
          </a:p>
        </p:txBody>
      </p:sp>
      <p:pic>
        <p:nvPicPr>
          <p:cNvPr id="4" name="Espace réservé du contenu 3">
            <a:extLst>
              <a:ext uri="{FF2B5EF4-FFF2-40B4-BE49-F238E27FC236}">
                <a16:creationId xmlns:a16="http://schemas.microsoft.com/office/drawing/2014/main" id="{71E3B3E1-EFB8-4030-A761-88648BB73A8D}"/>
              </a:ext>
            </a:extLst>
          </p:cNvPr>
          <p:cNvPicPr>
            <a:picLocks noGrp="1" noChangeAspect="1"/>
          </p:cNvPicPr>
          <p:nvPr>
            <p:ph idx="1"/>
          </p:nvPr>
        </p:nvPicPr>
        <p:blipFill>
          <a:blip r:embed="rId2"/>
          <a:stretch>
            <a:fillRect/>
          </a:stretch>
        </p:blipFill>
        <p:spPr>
          <a:xfrm>
            <a:off x="5588508" y="2133600"/>
            <a:ext cx="2916809" cy="3778250"/>
          </a:xfrm>
          <a:prstGeom prst="rect">
            <a:avLst/>
          </a:prstGeom>
        </p:spPr>
      </p:pic>
    </p:spTree>
    <p:extLst>
      <p:ext uri="{BB962C8B-B14F-4D97-AF65-F5344CB8AC3E}">
        <p14:creationId xmlns:p14="http://schemas.microsoft.com/office/powerpoint/2010/main" val="2000046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05FE6C-E8A6-4C04-A5B2-8456D8030452}"/>
              </a:ext>
            </a:extLst>
          </p:cNvPr>
          <p:cNvSpPr>
            <a:spLocks noGrp="1"/>
          </p:cNvSpPr>
          <p:nvPr>
            <p:ph type="title"/>
          </p:nvPr>
        </p:nvSpPr>
        <p:spPr/>
        <p:txBody>
          <a:bodyPr/>
          <a:lstStyle/>
          <a:p>
            <a:r>
              <a:rPr lang="fr-FR" dirty="0"/>
              <a:t>Trauma</a:t>
            </a:r>
          </a:p>
        </p:txBody>
      </p:sp>
      <p:sp>
        <p:nvSpPr>
          <p:cNvPr id="3" name="Espace réservé du contenu 2">
            <a:extLst>
              <a:ext uri="{FF2B5EF4-FFF2-40B4-BE49-F238E27FC236}">
                <a16:creationId xmlns:a16="http://schemas.microsoft.com/office/drawing/2014/main" id="{8A69CF83-52FC-42D4-857C-5207FDF0C1FC}"/>
              </a:ext>
            </a:extLst>
          </p:cNvPr>
          <p:cNvSpPr>
            <a:spLocks noGrp="1"/>
          </p:cNvSpPr>
          <p:nvPr>
            <p:ph idx="1"/>
          </p:nvPr>
        </p:nvSpPr>
        <p:spPr/>
        <p:txBody>
          <a:bodyPr>
            <a:normAutofit fontScale="92500" lnSpcReduction="10000"/>
          </a:bodyPr>
          <a:lstStyle/>
          <a:p>
            <a:pPr marL="0" indent="0">
              <a:buNone/>
            </a:pPr>
            <a:endParaRPr lang="fr-FR" b="1" u="sng" dirty="0"/>
          </a:p>
          <a:p>
            <a:pPr marL="0" indent="0">
              <a:buNone/>
            </a:pPr>
            <a:endParaRPr lang="fr-FR" b="1" u="sng" dirty="0"/>
          </a:p>
          <a:p>
            <a:pPr marL="0" indent="0">
              <a:buNone/>
            </a:pPr>
            <a:r>
              <a:rPr lang="fr-FR" b="1" u="sng" dirty="0"/>
              <a:t>La notion d’Excès</a:t>
            </a:r>
          </a:p>
          <a:p>
            <a:pPr marL="0" indent="0">
              <a:buNone/>
            </a:pPr>
            <a:endParaRPr lang="fr-FR" dirty="0"/>
          </a:p>
          <a:p>
            <a:r>
              <a:rPr lang="fr-FR" dirty="0"/>
              <a:t> Trop de stimulations, trop d’émotions, trop de perceptions</a:t>
            </a:r>
          </a:p>
          <a:p>
            <a:pPr marL="0" indent="0">
              <a:buNone/>
            </a:pPr>
            <a:endParaRPr lang="fr-FR" dirty="0"/>
          </a:p>
          <a:p>
            <a:r>
              <a:rPr lang="fr-FR" dirty="0"/>
              <a:t>Cet excès submerge les capacités adaptatives du sujet qui se trouve incapable de faire face</a:t>
            </a:r>
          </a:p>
          <a:p>
            <a:pPr marL="0" indent="0">
              <a:buNone/>
            </a:pPr>
            <a:endParaRPr lang="fr-FR" dirty="0"/>
          </a:p>
          <a:p>
            <a:r>
              <a:rPr lang="fr-FR" dirty="0"/>
              <a:t>D’une manière générale, le psychisme est incapable de métaboliser cet excès, incapable de le mettre en sens</a:t>
            </a:r>
          </a:p>
        </p:txBody>
      </p:sp>
    </p:spTree>
    <p:extLst>
      <p:ext uri="{BB962C8B-B14F-4D97-AF65-F5344CB8AC3E}">
        <p14:creationId xmlns:p14="http://schemas.microsoft.com/office/powerpoint/2010/main" val="3940150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8AA3FC-1E20-445B-82C5-2473091330F5}"/>
              </a:ext>
            </a:extLst>
          </p:cNvPr>
          <p:cNvSpPr>
            <a:spLocks noGrp="1"/>
          </p:cNvSpPr>
          <p:nvPr>
            <p:ph type="title"/>
          </p:nvPr>
        </p:nvSpPr>
        <p:spPr/>
        <p:txBody>
          <a:bodyPr/>
          <a:lstStyle/>
          <a:p>
            <a:r>
              <a:rPr lang="fr-FR" dirty="0"/>
              <a:t>Trauma</a:t>
            </a:r>
          </a:p>
        </p:txBody>
      </p:sp>
      <p:sp>
        <p:nvSpPr>
          <p:cNvPr id="3" name="Espace réservé du contenu 2">
            <a:extLst>
              <a:ext uri="{FF2B5EF4-FFF2-40B4-BE49-F238E27FC236}">
                <a16:creationId xmlns:a16="http://schemas.microsoft.com/office/drawing/2014/main" id="{07761431-142B-4FF0-BAC5-845D49C4B448}"/>
              </a:ext>
            </a:extLst>
          </p:cNvPr>
          <p:cNvSpPr>
            <a:spLocks noGrp="1"/>
          </p:cNvSpPr>
          <p:nvPr>
            <p:ph idx="1"/>
          </p:nvPr>
        </p:nvSpPr>
        <p:spPr/>
        <p:txBody>
          <a:bodyPr/>
          <a:lstStyle/>
          <a:p>
            <a:endParaRPr lang="fr-FR" dirty="0"/>
          </a:p>
          <a:p>
            <a:endParaRPr lang="fr-FR" dirty="0"/>
          </a:p>
          <a:p>
            <a:endParaRPr lang="fr-FR" dirty="0"/>
          </a:p>
          <a:p>
            <a:pPr marL="0" indent="0">
              <a:buNone/>
            </a:pPr>
            <a:r>
              <a:rPr lang="fr-FR" dirty="0"/>
              <a:t>Une excitation submergeant les capacités de l’appareil psychique</a:t>
            </a:r>
          </a:p>
          <a:p>
            <a:pPr marL="0" indent="0">
              <a:buNone/>
            </a:pPr>
            <a:endParaRPr lang="fr-FR" dirty="0"/>
          </a:p>
          <a:p>
            <a:pPr lvl="1"/>
            <a:r>
              <a:rPr lang="fr-FR" sz="1800" dirty="0"/>
              <a:t>laissant une « trace mnésique » qui ne peut être élaborée </a:t>
            </a:r>
          </a:p>
          <a:p>
            <a:pPr marL="457200" lvl="1" indent="0">
              <a:buNone/>
            </a:pPr>
            <a:endParaRPr lang="fr-FR" sz="1800" dirty="0"/>
          </a:p>
          <a:p>
            <a:pPr lvl="1"/>
            <a:r>
              <a:rPr lang="fr-FR" sz="1800" dirty="0"/>
              <a:t>créant  alors une lacune </a:t>
            </a:r>
          </a:p>
          <a:p>
            <a:endParaRPr lang="fr-FR" dirty="0"/>
          </a:p>
        </p:txBody>
      </p:sp>
    </p:spTree>
    <p:extLst>
      <p:ext uri="{BB962C8B-B14F-4D97-AF65-F5344CB8AC3E}">
        <p14:creationId xmlns:p14="http://schemas.microsoft.com/office/powerpoint/2010/main" val="270412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54EBC-F66C-4A50-89EC-7D54F098794F}"/>
              </a:ext>
            </a:extLst>
          </p:cNvPr>
          <p:cNvSpPr>
            <a:spLocks noGrp="1"/>
          </p:cNvSpPr>
          <p:nvPr>
            <p:ph type="title"/>
          </p:nvPr>
        </p:nvSpPr>
        <p:spPr/>
        <p:txBody>
          <a:bodyPr/>
          <a:lstStyle/>
          <a:p>
            <a:r>
              <a:rPr lang="fr-FR" dirty="0"/>
              <a:t>Trauma </a:t>
            </a:r>
          </a:p>
        </p:txBody>
      </p:sp>
      <p:sp>
        <p:nvSpPr>
          <p:cNvPr id="3" name="Espace réservé du contenu 2">
            <a:extLst>
              <a:ext uri="{FF2B5EF4-FFF2-40B4-BE49-F238E27FC236}">
                <a16:creationId xmlns:a16="http://schemas.microsoft.com/office/drawing/2014/main" id="{1FDEDD1E-99CA-4582-8BC2-D5AB6516138F}"/>
              </a:ext>
            </a:extLst>
          </p:cNvPr>
          <p:cNvSpPr>
            <a:spLocks noGrp="1"/>
          </p:cNvSpPr>
          <p:nvPr>
            <p:ph idx="1"/>
          </p:nvPr>
        </p:nvSpPr>
        <p:spPr/>
        <p:txBody>
          <a:bodyPr/>
          <a:lstStyle/>
          <a:p>
            <a:endParaRPr lang="fr-FR" dirty="0"/>
          </a:p>
          <a:p>
            <a:endParaRPr lang="fr-FR" dirty="0"/>
          </a:p>
          <a:p>
            <a:r>
              <a:rPr lang="fr-FR" dirty="0"/>
              <a:t>Cette « trace mnésique », impensable, non représentable, non énonçable, non transmissible, non racontable</a:t>
            </a:r>
          </a:p>
          <a:p>
            <a:endParaRPr lang="fr-FR" dirty="0"/>
          </a:p>
          <a:p>
            <a:pPr lvl="1"/>
            <a:r>
              <a:rPr lang="fr-FR" sz="1800" dirty="0"/>
              <a:t>risque de surgir de façon impromptue,</a:t>
            </a:r>
          </a:p>
          <a:p>
            <a:pPr marL="457200" lvl="1" indent="0">
              <a:buNone/>
            </a:pPr>
            <a:r>
              <a:rPr lang="fr-FR" sz="1800" dirty="0"/>
              <a:t> </a:t>
            </a:r>
          </a:p>
          <a:p>
            <a:pPr lvl="1"/>
            <a:r>
              <a:rPr lang="fr-FR" sz="1800" dirty="0"/>
              <a:t>envahissant le sujet lorsque des perceptions sensorielles (odeurs, bruits particuliers, postures ou tout autres stimulations sensori-motrices) viennent réactualiser cette « trace mnésique » silencieuse  </a:t>
            </a:r>
          </a:p>
          <a:p>
            <a:endParaRPr lang="fr-FR" dirty="0"/>
          </a:p>
        </p:txBody>
      </p:sp>
    </p:spTree>
    <p:extLst>
      <p:ext uri="{BB962C8B-B14F-4D97-AF65-F5344CB8AC3E}">
        <p14:creationId xmlns:p14="http://schemas.microsoft.com/office/powerpoint/2010/main" val="341291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FE957-86E7-44D2-A0DA-2F6C499BEF36}"/>
              </a:ext>
            </a:extLst>
          </p:cNvPr>
          <p:cNvSpPr>
            <a:spLocks noGrp="1"/>
          </p:cNvSpPr>
          <p:nvPr>
            <p:ph type="title"/>
          </p:nvPr>
        </p:nvSpPr>
        <p:spPr/>
        <p:txBody>
          <a:bodyPr/>
          <a:lstStyle/>
          <a:p>
            <a:r>
              <a:rPr lang="fr-FR" dirty="0"/>
              <a:t>Trauma </a:t>
            </a:r>
          </a:p>
        </p:txBody>
      </p:sp>
      <p:sp>
        <p:nvSpPr>
          <p:cNvPr id="3" name="Espace réservé du contenu 2">
            <a:extLst>
              <a:ext uri="{FF2B5EF4-FFF2-40B4-BE49-F238E27FC236}">
                <a16:creationId xmlns:a16="http://schemas.microsoft.com/office/drawing/2014/main" id="{8DAA2E55-F080-4B03-BFAB-6AECF9DFD92D}"/>
              </a:ext>
            </a:extLst>
          </p:cNvPr>
          <p:cNvSpPr>
            <a:spLocks noGrp="1"/>
          </p:cNvSpPr>
          <p:nvPr>
            <p:ph idx="1"/>
          </p:nvPr>
        </p:nvSpPr>
        <p:spPr/>
        <p:txBody>
          <a:bodyPr/>
          <a:lstStyle/>
          <a:p>
            <a:endParaRPr lang="fr-FR" dirty="0"/>
          </a:p>
          <a:p>
            <a:endParaRPr lang="fr-FR" dirty="0"/>
          </a:p>
          <a:p>
            <a:endParaRPr lang="fr-FR" dirty="0"/>
          </a:p>
          <a:p>
            <a:endParaRPr lang="fr-FR" dirty="0"/>
          </a:p>
          <a:p>
            <a:r>
              <a:rPr lang="fr-FR" dirty="0"/>
              <a:t>Difficulté à mettre en récit le trauma</a:t>
            </a:r>
          </a:p>
          <a:p>
            <a:endParaRPr lang="fr-FR" dirty="0"/>
          </a:p>
          <a:p>
            <a:r>
              <a:rPr lang="fr-FR" dirty="0"/>
              <a:t>Difficulté à en faire quelque chose qui puisse se raconter, se transmettre et  trouver sa juste place dans l’histoire de vie. </a:t>
            </a:r>
          </a:p>
          <a:p>
            <a:endParaRPr lang="fr-FR" dirty="0"/>
          </a:p>
        </p:txBody>
      </p:sp>
    </p:spTree>
    <p:extLst>
      <p:ext uri="{BB962C8B-B14F-4D97-AF65-F5344CB8AC3E}">
        <p14:creationId xmlns:p14="http://schemas.microsoft.com/office/powerpoint/2010/main" val="2172404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092C73-69EA-456D-9027-B8AC941E208D}"/>
              </a:ext>
            </a:extLst>
          </p:cNvPr>
          <p:cNvSpPr>
            <a:spLocks noGrp="1"/>
          </p:cNvSpPr>
          <p:nvPr>
            <p:ph type="title"/>
          </p:nvPr>
        </p:nvSpPr>
        <p:spPr/>
        <p:txBody>
          <a:bodyPr/>
          <a:lstStyle/>
          <a:p>
            <a:r>
              <a:rPr lang="fr-FR" dirty="0"/>
              <a:t>Trauma </a:t>
            </a:r>
          </a:p>
        </p:txBody>
      </p:sp>
      <p:sp>
        <p:nvSpPr>
          <p:cNvPr id="3" name="Espace réservé du contenu 2">
            <a:extLst>
              <a:ext uri="{FF2B5EF4-FFF2-40B4-BE49-F238E27FC236}">
                <a16:creationId xmlns:a16="http://schemas.microsoft.com/office/drawing/2014/main" id="{976F2B92-97AA-4562-90B4-B80EB1675811}"/>
              </a:ext>
            </a:extLst>
          </p:cNvPr>
          <p:cNvSpPr>
            <a:spLocks noGrp="1"/>
          </p:cNvSpPr>
          <p:nvPr>
            <p:ph idx="1"/>
          </p:nvPr>
        </p:nvSpPr>
        <p:spPr/>
        <p:txBody>
          <a:bodyPr>
            <a:normAutofit/>
          </a:bodyPr>
          <a:lstStyle/>
          <a:p>
            <a:pPr marL="0" indent="0">
              <a:buNone/>
            </a:pPr>
            <a:endParaRPr lang="fr-FR" b="1" u="sng" dirty="0"/>
          </a:p>
          <a:p>
            <a:pPr marL="0" indent="0">
              <a:buNone/>
            </a:pPr>
            <a:endParaRPr lang="fr-FR" b="1" u="sng" dirty="0"/>
          </a:p>
          <a:p>
            <a:pPr marL="0" indent="0">
              <a:buNone/>
            </a:pPr>
            <a:r>
              <a:rPr lang="fr-FR" b="1" u="sng" dirty="0"/>
              <a:t>Rupture/discontinuité</a:t>
            </a:r>
          </a:p>
          <a:p>
            <a:pPr marL="0" indent="0">
              <a:buNone/>
            </a:pPr>
            <a:endParaRPr lang="fr-FR" b="1" u="sng" dirty="0"/>
          </a:p>
          <a:p>
            <a:r>
              <a:rPr lang="fr-FR" dirty="0"/>
              <a:t>Corrélée à l’excès, intervient souvent l’idée d’une rupture dans la continuité des processus en particulier des processus de représentation </a:t>
            </a:r>
          </a:p>
          <a:p>
            <a:r>
              <a:rPr lang="fr-FR" dirty="0"/>
              <a:t>Il y a comme une suspension, une incapacité à maintenir active la fonction essentielle du psychisme</a:t>
            </a:r>
          </a:p>
          <a:p>
            <a:r>
              <a:rPr lang="fr-FR" dirty="0"/>
              <a:t>Il en résulte un sentiment de discontinuité dans le fonctionnement psychique, véritable effraction de la fonction contenante du psychisme</a:t>
            </a:r>
          </a:p>
          <a:p>
            <a:endParaRPr lang="fr-FR" dirty="0"/>
          </a:p>
        </p:txBody>
      </p:sp>
    </p:spTree>
    <p:extLst>
      <p:ext uri="{BB962C8B-B14F-4D97-AF65-F5344CB8AC3E}">
        <p14:creationId xmlns:p14="http://schemas.microsoft.com/office/powerpoint/2010/main" val="223500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F843B2-132C-413B-A2D2-DC498BA0481A}"/>
              </a:ext>
            </a:extLst>
          </p:cNvPr>
          <p:cNvSpPr>
            <a:spLocks noGrp="1"/>
          </p:cNvSpPr>
          <p:nvPr>
            <p:ph type="title"/>
          </p:nvPr>
        </p:nvSpPr>
        <p:spPr/>
        <p:txBody>
          <a:bodyPr/>
          <a:lstStyle/>
          <a:p>
            <a:r>
              <a:rPr lang="fr-FR" dirty="0"/>
              <a:t>Trauma </a:t>
            </a:r>
          </a:p>
        </p:txBody>
      </p:sp>
      <p:sp>
        <p:nvSpPr>
          <p:cNvPr id="3" name="Espace réservé du contenu 2">
            <a:extLst>
              <a:ext uri="{FF2B5EF4-FFF2-40B4-BE49-F238E27FC236}">
                <a16:creationId xmlns:a16="http://schemas.microsoft.com/office/drawing/2014/main" id="{B3CE51B6-8BB2-4791-A33D-8749ED2A1FFA}"/>
              </a:ext>
            </a:extLst>
          </p:cNvPr>
          <p:cNvSpPr>
            <a:spLocks noGrp="1"/>
          </p:cNvSpPr>
          <p:nvPr>
            <p:ph idx="1"/>
          </p:nvPr>
        </p:nvSpPr>
        <p:spPr/>
        <p:txBody>
          <a:bodyPr>
            <a:normAutofit/>
          </a:bodyPr>
          <a:lstStyle/>
          <a:p>
            <a:pPr marL="0" indent="0">
              <a:buNone/>
            </a:pPr>
            <a:endParaRPr lang="fr-FR" b="1" u="sng" dirty="0"/>
          </a:p>
          <a:p>
            <a:pPr marL="0" indent="0">
              <a:buNone/>
            </a:pPr>
            <a:endParaRPr lang="fr-FR" b="1" u="sng" dirty="0"/>
          </a:p>
          <a:p>
            <a:pPr marL="0" indent="0">
              <a:buNone/>
            </a:pPr>
            <a:r>
              <a:rPr lang="fr-FR" b="1" u="sng" dirty="0"/>
              <a:t>Peur</a:t>
            </a:r>
          </a:p>
          <a:p>
            <a:pPr marL="0" indent="0">
              <a:buNone/>
            </a:pPr>
            <a:endParaRPr lang="fr-FR" b="1" u="sng" dirty="0"/>
          </a:p>
          <a:p>
            <a:r>
              <a:rPr lang="fr-FR" dirty="0"/>
              <a:t>La qualité émotionnelle associée à l’</a:t>
            </a:r>
            <a:r>
              <a:rPr lang="fr-FR" dirty="0" err="1"/>
              <a:t>excés</a:t>
            </a:r>
            <a:r>
              <a:rPr lang="fr-FR" dirty="0"/>
              <a:t> et à la discontinuité est celle d’une sidération et d’une peur. C’est comme s’il y avait un arrêt sur image avec, comme dans les projecteurs d’antan, le risque d’un embrasement de la pellicule</a:t>
            </a:r>
          </a:p>
          <a:p>
            <a:endParaRPr lang="fr-FR" dirty="0"/>
          </a:p>
          <a:p>
            <a:pPr marL="0" indent="0">
              <a:buNone/>
            </a:pPr>
            <a:endParaRPr lang="fr-FR" dirty="0"/>
          </a:p>
          <a:p>
            <a:endParaRPr lang="fr-FR" dirty="0"/>
          </a:p>
        </p:txBody>
      </p:sp>
    </p:spTree>
    <p:extLst>
      <p:ext uri="{BB962C8B-B14F-4D97-AF65-F5344CB8AC3E}">
        <p14:creationId xmlns:p14="http://schemas.microsoft.com/office/powerpoint/2010/main" val="759414901"/>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141</TotalTime>
  <Words>1571</Words>
  <Application>Microsoft Office PowerPoint</Application>
  <PresentationFormat>Grand écran</PresentationFormat>
  <Paragraphs>251</Paragraphs>
  <Slides>38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38</vt:i4>
      </vt:variant>
    </vt:vector>
  </HeadingPairs>
  <TitlesOfParts>
    <vt:vector size="43" baseType="lpstr">
      <vt:lpstr>Arial</vt:lpstr>
      <vt:lpstr>Calibri</vt:lpstr>
      <vt:lpstr>Century Gothic</vt:lpstr>
      <vt:lpstr>Wingdings 3</vt:lpstr>
      <vt:lpstr>Brin</vt:lpstr>
      <vt:lpstr>La santé mentale des enfants placés</vt:lpstr>
      <vt:lpstr>Trauma </vt:lpstr>
      <vt:lpstr>Trauma</vt:lpstr>
      <vt:lpstr>Trauma</vt:lpstr>
      <vt:lpstr>Trauma</vt:lpstr>
      <vt:lpstr>Trauma </vt:lpstr>
      <vt:lpstr>Trauma </vt:lpstr>
      <vt:lpstr>Trauma </vt:lpstr>
      <vt:lpstr>Trauma </vt:lpstr>
      <vt:lpstr>Trauma</vt:lpstr>
      <vt:lpstr>Trauma</vt:lpstr>
      <vt:lpstr>Trauma</vt:lpstr>
      <vt:lpstr>Trauma</vt:lpstr>
      <vt:lpstr>LIEN  / ATTACHEMENT </vt:lpstr>
      <vt:lpstr>LIEN  / ATTACHEMENT </vt:lpstr>
      <vt:lpstr>LIEN  / ATTACHEMENT </vt:lpstr>
      <vt:lpstr>LIEN  / ATTACHEMENT </vt:lpstr>
      <vt:lpstr>LIEN  / ATTACHEMENT </vt:lpstr>
      <vt:lpstr>LIEN  / ATTACHEMENT </vt:lpstr>
      <vt:lpstr>LIEN  / ATTACHEMENT </vt:lpstr>
      <vt:lpstr>LIEN  / ATTACHEMENT </vt:lpstr>
      <vt:lpstr>LIEN  / ATTACHEMENT </vt:lpstr>
      <vt:lpstr>Le lien d’attachement</vt:lpstr>
      <vt:lpstr>Le lien d’attachement, un socle de sécurité</vt:lpstr>
      <vt:lpstr>Postures professionnelles</vt:lpstr>
      <vt:lpstr>Postures professionnelles</vt:lpstr>
      <vt:lpstr>LES FACTEURS DE PROTECTION</vt:lpstr>
      <vt:lpstr>LES FACTEURS DE PROTECTION</vt:lpstr>
      <vt:lpstr>LES FACTEURS DE PROTECTION</vt:lpstr>
      <vt:lpstr>Le Kintsugi</vt:lpstr>
      <vt:lpstr>Un projet   Vibrer l’art</vt:lpstr>
      <vt:lpstr>La force du lien</vt:lpstr>
      <vt:lpstr>L’art </vt:lpstr>
      <vt:lpstr>Présentation PowerPoint</vt:lpstr>
      <vt:lpstr>La nature, force de vie</vt:lpstr>
      <vt:lpstr>L’art, puissance créatrice                                                                                                                         Claude Monet</vt:lpstr>
      <vt:lpstr>L’art, puissance créatrice                                                                     Rosa Bonheur                                                                                                                    </vt:lpstr>
      <vt:lpstr>L’art, puissance créatrice                                                                          Camille Claudel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SHS</dc:creator>
  <cp:lastModifiedBy>SHS</cp:lastModifiedBy>
  <cp:revision>22</cp:revision>
  <dcterms:created xsi:type="dcterms:W3CDTF">2026-05-14T16:10:51Z</dcterms:created>
  <dcterms:modified xsi:type="dcterms:W3CDTF">2026-05-19T05:59:54Z</dcterms:modified>
</cp:coreProperties>
</file>