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1"/>
  </p:notesMasterIdLst>
  <p:handoutMasterIdLst>
    <p:handoutMasterId r:id="rId32"/>
  </p:handoutMasterIdLst>
  <p:sldIdLst>
    <p:sldId id="356" r:id="rId2"/>
    <p:sldId id="306" r:id="rId3"/>
    <p:sldId id="337" r:id="rId4"/>
    <p:sldId id="338" r:id="rId5"/>
    <p:sldId id="358" r:id="rId6"/>
    <p:sldId id="330" r:id="rId7"/>
    <p:sldId id="331" r:id="rId8"/>
    <p:sldId id="353" r:id="rId9"/>
    <p:sldId id="336" r:id="rId10"/>
    <p:sldId id="357" r:id="rId11"/>
    <p:sldId id="334" r:id="rId12"/>
    <p:sldId id="349" r:id="rId13"/>
    <p:sldId id="343" r:id="rId14"/>
    <p:sldId id="351" r:id="rId15"/>
    <p:sldId id="332" r:id="rId16"/>
    <p:sldId id="348" r:id="rId17"/>
    <p:sldId id="344" r:id="rId18"/>
    <p:sldId id="345" r:id="rId19"/>
    <p:sldId id="329" r:id="rId20"/>
    <p:sldId id="339" r:id="rId21"/>
    <p:sldId id="305" r:id="rId22"/>
    <p:sldId id="263" r:id="rId23"/>
    <p:sldId id="346" r:id="rId24"/>
    <p:sldId id="340" r:id="rId25"/>
    <p:sldId id="341" r:id="rId26"/>
    <p:sldId id="342" r:id="rId27"/>
    <p:sldId id="313" r:id="rId28"/>
    <p:sldId id="314" r:id="rId29"/>
    <p:sldId id="359" r:id="rId30"/>
  </p:sldIdLst>
  <p:sldSz cx="9144000" cy="6858000" type="screen4x3"/>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62" autoAdjust="0"/>
    <p:restoredTop sz="94667" autoAdjust="0"/>
  </p:normalViewPr>
  <p:slideViewPr>
    <p:cSldViewPr>
      <p:cViewPr varScale="1">
        <p:scale>
          <a:sx n="74" d="100"/>
          <a:sy n="74" d="100"/>
        </p:scale>
        <p:origin x="1056" y="60"/>
      </p:cViewPr>
      <p:guideLst>
        <p:guide orient="horz" pos="2160"/>
        <p:guide pos="2880"/>
      </p:guideLst>
    </p:cSldViewPr>
  </p:slideViewPr>
  <p:outlineViewPr>
    <p:cViewPr>
      <p:scale>
        <a:sx n="33" d="100"/>
        <a:sy n="33" d="100"/>
      </p:scale>
      <p:origin x="0" y="0"/>
    </p:cViewPr>
  </p:outlineViewPr>
  <p:notesTextViewPr>
    <p:cViewPr>
      <p:scale>
        <a:sx n="3" d="2"/>
        <a:sy n="3" d="2"/>
      </p:scale>
      <p:origin x="0" y="0"/>
    </p:cViewPr>
  </p:notesTextViewPr>
  <p:notesViewPr>
    <p:cSldViewPr>
      <p:cViewPr varScale="1">
        <p:scale>
          <a:sx n="56" d="100"/>
          <a:sy n="56" d="100"/>
        </p:scale>
        <p:origin x="-2886" y="-84"/>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s>
</file>

<file path=ppt/drawings/_rels/vmlDrawing1.vml.rels><?xml version="1.0" encoding="UTF-8" standalone="yes"?>
<Relationships xmlns="http://schemas.openxmlformats.org/package/2006/relationships"><Relationship Id="rId2" Type="http://schemas.openxmlformats.org/officeDocument/2006/relationships/image" Target="../media/image23.emf"/><Relationship Id="rId1" Type="http://schemas.openxmlformats.org/officeDocument/2006/relationships/image" Target="../media/image22.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BC0987DB-347B-4127-9E1B-0471615C340B}" type="datetimeFigureOut">
              <a:rPr lang="fr-FR" smtClean="0"/>
              <a:pPr/>
              <a:t>19/05/2026</a:t>
            </a:fld>
            <a:endParaRPr lang="fr-FR"/>
          </a:p>
        </p:txBody>
      </p:sp>
      <p:sp>
        <p:nvSpPr>
          <p:cNvPr id="4" name="Espace réservé du pied de page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fr-FR"/>
          </a:p>
        </p:txBody>
      </p:sp>
      <p:sp>
        <p:nvSpPr>
          <p:cNvPr id="5" name="Espace réservé du numéro de diapositive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081A0097-F95E-45FF-AA96-9B9F2C71A295}" type="slidenum">
              <a:rPr lang="fr-FR" smtClean="0"/>
              <a:pPr/>
              <a:t>‹N°›</a:t>
            </a:fld>
            <a:endParaRPr lang="fr-FR"/>
          </a:p>
        </p:txBody>
      </p:sp>
    </p:spTree>
    <p:extLst>
      <p:ext uri="{BB962C8B-B14F-4D97-AF65-F5344CB8AC3E}">
        <p14:creationId xmlns:p14="http://schemas.microsoft.com/office/powerpoint/2010/main" val="131195474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4F4F010-56C8-4FD8-BB31-554713052EDC}" type="datetimeFigureOut">
              <a:rPr lang="fr-FR" smtClean="0"/>
              <a:pPr/>
              <a:t>19/05/2026</a:t>
            </a:fld>
            <a:endParaRPr lang="fr-FR"/>
          </a:p>
        </p:txBody>
      </p:sp>
      <p:sp>
        <p:nvSpPr>
          <p:cNvPr id="4" name="Espace réservé de l'image des diapositives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commentaires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6" name="Espace réservé du pied de page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AACBFCB-66C0-4308-BBC8-6717101005D8}" type="slidenum">
              <a:rPr lang="fr-FR" smtClean="0"/>
              <a:pPr/>
              <a:t>‹N°›</a:t>
            </a:fld>
            <a:endParaRPr lang="fr-FR"/>
          </a:p>
        </p:txBody>
      </p:sp>
    </p:spTree>
    <p:extLst>
      <p:ext uri="{BB962C8B-B14F-4D97-AF65-F5344CB8AC3E}">
        <p14:creationId xmlns:p14="http://schemas.microsoft.com/office/powerpoint/2010/main" val="31357430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2AACBFCB-66C0-4308-BBC8-6717101005D8}" type="slidenum">
              <a:rPr lang="fr-FR" smtClean="0"/>
              <a:pPr/>
              <a:t>29</a:t>
            </a:fld>
            <a:endParaRPr lang="fr-FR"/>
          </a:p>
        </p:txBody>
      </p:sp>
    </p:spTree>
    <p:extLst>
      <p:ext uri="{BB962C8B-B14F-4D97-AF65-F5344CB8AC3E}">
        <p14:creationId xmlns:p14="http://schemas.microsoft.com/office/powerpoint/2010/main" val="348933632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fr-FR" smtClean="0"/>
              <a:t>Cliquez pour modifier le style du titre</a:t>
            </a:r>
            <a:endParaRPr lang="fr-BE"/>
          </a:p>
        </p:txBody>
      </p:sp>
      <p:sp>
        <p:nvSpPr>
          <p:cNvPr id="3" name="Sous-titr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Cliquez pour modifier le style des sous-titres du masque</a:t>
            </a:r>
            <a:endParaRPr lang="fr-BE"/>
          </a:p>
        </p:txBody>
      </p:sp>
      <p:sp>
        <p:nvSpPr>
          <p:cNvPr id="4" name="Espace réservé de la date 3"/>
          <p:cNvSpPr>
            <a:spLocks noGrp="1"/>
          </p:cNvSpPr>
          <p:nvPr>
            <p:ph type="dt" sz="half" idx="10"/>
          </p:nvPr>
        </p:nvSpPr>
        <p:spPr/>
        <p:txBody>
          <a:bodyPr/>
          <a:lstStyle/>
          <a:p>
            <a:fld id="{AA309A6D-C09C-4548-B29A-6CF363A7E532}" type="datetimeFigureOut">
              <a:rPr lang="fr-FR" smtClean="0"/>
              <a:pPr/>
              <a:t>19/05/2026</a:t>
            </a:fld>
            <a:endParaRPr lang="fr-BE"/>
          </a:p>
        </p:txBody>
      </p:sp>
      <p:sp>
        <p:nvSpPr>
          <p:cNvPr id="5" name="Espace réservé du pied de page 4"/>
          <p:cNvSpPr>
            <a:spLocks noGrp="1"/>
          </p:cNvSpPr>
          <p:nvPr>
            <p:ph type="ftr" sz="quarter" idx="11"/>
          </p:nvPr>
        </p:nvSpPr>
        <p:spPr/>
        <p:txBody>
          <a:bodyPr/>
          <a:lstStyle/>
          <a:p>
            <a:endParaRPr lang="fr-BE"/>
          </a:p>
        </p:txBody>
      </p:sp>
      <p:sp>
        <p:nvSpPr>
          <p:cNvPr id="6" name="Espace réservé du numéro de diapositive 5"/>
          <p:cNvSpPr>
            <a:spLocks noGrp="1"/>
          </p:cNvSpPr>
          <p:nvPr>
            <p:ph type="sldNum" sz="quarter" idx="12"/>
          </p:nvPr>
        </p:nvSpPr>
        <p:spPr/>
        <p:txBody>
          <a:bodyPr/>
          <a:lstStyle/>
          <a:p>
            <a:fld id="{CF4668DC-857F-487D-BFFA-8C0CA5037977}" type="slidenum">
              <a:rPr lang="fr-BE" smtClean="0"/>
              <a:pPr/>
              <a:t>‹N°›</a:t>
            </a:fld>
            <a:endParaRPr lang="fr-BE"/>
          </a:p>
        </p:txBody>
      </p:sp>
      <p:pic>
        <p:nvPicPr>
          <p:cNvPr id="7" name="Picture 2" descr="C:\Users\gbronsard\Desktop\DU Ped\Pédagogie 1\Images\Logos\AMU logo.jpg"/>
          <p:cNvPicPr>
            <a:picLocks noChangeAspect="1" noChangeArrowheads="1"/>
          </p:cNvPicPr>
          <p:nvPr userDrawn="1"/>
        </p:nvPicPr>
        <p:blipFill>
          <a:blip r:embed="rId2" cstate="print"/>
          <a:srcRect/>
          <a:stretch>
            <a:fillRect/>
          </a:stretch>
        </p:blipFill>
        <p:spPr bwMode="auto">
          <a:xfrm>
            <a:off x="7452320" y="188640"/>
            <a:ext cx="1485900" cy="495300"/>
          </a:xfrm>
          <a:prstGeom prst="rect">
            <a:avLst/>
          </a:prstGeom>
          <a:noFill/>
        </p:spPr>
      </p:pic>
    </p:spTree>
  </p:cSld>
  <p:clrMapOvr>
    <a:masterClrMapping/>
  </p:clrMapOvr>
  <p:transition spd="med">
    <p:split orient="vert"/>
  </p:transition>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BE"/>
          </a:p>
        </p:txBody>
      </p:sp>
      <p:sp>
        <p:nvSpPr>
          <p:cNvPr id="3" name="Espace réservé du texte vertical 2"/>
          <p:cNvSpPr>
            <a:spLocks noGrp="1"/>
          </p:cNvSpPr>
          <p:nvPr>
            <p:ph type="body" orient="vert" idx="1"/>
          </p:nvPr>
        </p:nvSpPr>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BE"/>
          </a:p>
        </p:txBody>
      </p:sp>
      <p:sp>
        <p:nvSpPr>
          <p:cNvPr id="4" name="Espace réservé de la date 3"/>
          <p:cNvSpPr>
            <a:spLocks noGrp="1"/>
          </p:cNvSpPr>
          <p:nvPr>
            <p:ph type="dt" sz="half" idx="10"/>
          </p:nvPr>
        </p:nvSpPr>
        <p:spPr/>
        <p:txBody>
          <a:bodyPr/>
          <a:lstStyle/>
          <a:p>
            <a:fld id="{AA309A6D-C09C-4548-B29A-6CF363A7E532}" type="datetimeFigureOut">
              <a:rPr lang="fr-FR" smtClean="0"/>
              <a:pPr/>
              <a:t>19/05/2026</a:t>
            </a:fld>
            <a:endParaRPr lang="fr-BE"/>
          </a:p>
        </p:txBody>
      </p:sp>
      <p:sp>
        <p:nvSpPr>
          <p:cNvPr id="5" name="Espace réservé du pied de page 4"/>
          <p:cNvSpPr>
            <a:spLocks noGrp="1"/>
          </p:cNvSpPr>
          <p:nvPr>
            <p:ph type="ftr" sz="quarter" idx="11"/>
          </p:nvPr>
        </p:nvSpPr>
        <p:spPr/>
        <p:txBody>
          <a:bodyPr/>
          <a:lstStyle/>
          <a:p>
            <a:endParaRPr lang="fr-BE"/>
          </a:p>
        </p:txBody>
      </p:sp>
      <p:sp>
        <p:nvSpPr>
          <p:cNvPr id="6" name="Espace réservé du numéro de diapositive 5"/>
          <p:cNvSpPr>
            <a:spLocks noGrp="1"/>
          </p:cNvSpPr>
          <p:nvPr>
            <p:ph type="sldNum" sz="quarter" idx="12"/>
          </p:nvPr>
        </p:nvSpPr>
        <p:spPr/>
        <p:txBody>
          <a:bodyPr/>
          <a:lstStyle/>
          <a:p>
            <a:fld id="{CF4668DC-857F-487D-BFFA-8C0CA5037977}" type="slidenum">
              <a:rPr lang="fr-BE" smtClean="0"/>
              <a:pPr/>
              <a:t>‹N°›</a:t>
            </a:fld>
            <a:endParaRPr lang="fr-BE"/>
          </a:p>
        </p:txBody>
      </p:sp>
    </p:spTree>
  </p:cSld>
  <p:clrMapOvr>
    <a:masterClrMapping/>
  </p:clrMapOvr>
  <p:transition spd="med">
    <p:split orient="vert"/>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p:spPr>
        <p:txBody>
          <a:bodyPr vert="eaVert"/>
          <a:lstStyle/>
          <a:p>
            <a:r>
              <a:rPr lang="fr-FR" smtClean="0"/>
              <a:t>Cliquez pour modifier le style du titre</a:t>
            </a:r>
            <a:endParaRPr lang="fr-BE"/>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BE"/>
          </a:p>
        </p:txBody>
      </p:sp>
      <p:sp>
        <p:nvSpPr>
          <p:cNvPr id="4" name="Espace réservé de la date 3"/>
          <p:cNvSpPr>
            <a:spLocks noGrp="1"/>
          </p:cNvSpPr>
          <p:nvPr>
            <p:ph type="dt" sz="half" idx="10"/>
          </p:nvPr>
        </p:nvSpPr>
        <p:spPr/>
        <p:txBody>
          <a:bodyPr/>
          <a:lstStyle/>
          <a:p>
            <a:fld id="{AA309A6D-C09C-4548-B29A-6CF363A7E532}" type="datetimeFigureOut">
              <a:rPr lang="fr-FR" smtClean="0"/>
              <a:pPr/>
              <a:t>19/05/2026</a:t>
            </a:fld>
            <a:endParaRPr lang="fr-BE"/>
          </a:p>
        </p:txBody>
      </p:sp>
      <p:sp>
        <p:nvSpPr>
          <p:cNvPr id="5" name="Espace réservé du pied de page 4"/>
          <p:cNvSpPr>
            <a:spLocks noGrp="1"/>
          </p:cNvSpPr>
          <p:nvPr>
            <p:ph type="ftr" sz="quarter" idx="11"/>
          </p:nvPr>
        </p:nvSpPr>
        <p:spPr/>
        <p:txBody>
          <a:bodyPr/>
          <a:lstStyle/>
          <a:p>
            <a:endParaRPr lang="fr-BE"/>
          </a:p>
        </p:txBody>
      </p:sp>
      <p:sp>
        <p:nvSpPr>
          <p:cNvPr id="6" name="Espace réservé du numéro de diapositive 5"/>
          <p:cNvSpPr>
            <a:spLocks noGrp="1"/>
          </p:cNvSpPr>
          <p:nvPr>
            <p:ph type="sldNum" sz="quarter" idx="12"/>
          </p:nvPr>
        </p:nvSpPr>
        <p:spPr/>
        <p:txBody>
          <a:bodyPr/>
          <a:lstStyle/>
          <a:p>
            <a:fld id="{CF4668DC-857F-487D-BFFA-8C0CA5037977}" type="slidenum">
              <a:rPr lang="fr-BE" smtClean="0"/>
              <a:pPr/>
              <a:t>‹N°›</a:t>
            </a:fld>
            <a:endParaRPr lang="fr-BE"/>
          </a:p>
        </p:txBody>
      </p:sp>
    </p:spTree>
  </p:cSld>
  <p:clrMapOvr>
    <a:masterClrMapping/>
  </p:clrMapOvr>
  <p:transition spd="med">
    <p:split orient="vert"/>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BE"/>
          </a:p>
        </p:txBody>
      </p:sp>
      <p:sp>
        <p:nvSpPr>
          <p:cNvPr id="3" name="Espace réservé du contenu 2"/>
          <p:cNvSpPr>
            <a:spLocks noGrp="1"/>
          </p:cNvSpPr>
          <p:nvPr>
            <p:ph idx="1"/>
          </p:nvPr>
        </p:nvSpPr>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BE"/>
          </a:p>
        </p:txBody>
      </p:sp>
      <p:sp>
        <p:nvSpPr>
          <p:cNvPr id="4" name="Espace réservé de la date 3"/>
          <p:cNvSpPr>
            <a:spLocks noGrp="1"/>
          </p:cNvSpPr>
          <p:nvPr>
            <p:ph type="dt" sz="half" idx="10"/>
          </p:nvPr>
        </p:nvSpPr>
        <p:spPr/>
        <p:txBody>
          <a:bodyPr/>
          <a:lstStyle/>
          <a:p>
            <a:fld id="{AA309A6D-C09C-4548-B29A-6CF363A7E532}" type="datetimeFigureOut">
              <a:rPr lang="fr-FR" smtClean="0"/>
              <a:pPr/>
              <a:t>19/05/2026</a:t>
            </a:fld>
            <a:endParaRPr lang="fr-BE"/>
          </a:p>
        </p:txBody>
      </p:sp>
      <p:sp>
        <p:nvSpPr>
          <p:cNvPr id="5" name="Espace réservé du pied de page 4"/>
          <p:cNvSpPr>
            <a:spLocks noGrp="1"/>
          </p:cNvSpPr>
          <p:nvPr>
            <p:ph type="ftr" sz="quarter" idx="11"/>
          </p:nvPr>
        </p:nvSpPr>
        <p:spPr/>
        <p:txBody>
          <a:bodyPr/>
          <a:lstStyle/>
          <a:p>
            <a:endParaRPr lang="fr-BE"/>
          </a:p>
        </p:txBody>
      </p:sp>
      <p:sp>
        <p:nvSpPr>
          <p:cNvPr id="6" name="Espace réservé du numéro de diapositive 5"/>
          <p:cNvSpPr>
            <a:spLocks noGrp="1"/>
          </p:cNvSpPr>
          <p:nvPr>
            <p:ph type="sldNum" sz="quarter" idx="12"/>
          </p:nvPr>
        </p:nvSpPr>
        <p:spPr/>
        <p:txBody>
          <a:bodyPr/>
          <a:lstStyle/>
          <a:p>
            <a:fld id="{CF4668DC-857F-487D-BFFA-8C0CA5037977}" type="slidenum">
              <a:rPr lang="fr-BE" smtClean="0"/>
              <a:pPr/>
              <a:t>‹N°›</a:t>
            </a:fld>
            <a:endParaRPr lang="fr-BE"/>
          </a:p>
        </p:txBody>
      </p:sp>
    </p:spTree>
  </p:cSld>
  <p:clrMapOvr>
    <a:masterClrMapping/>
  </p:clrMapOvr>
  <p:transition spd="med">
    <p:split orient="vert"/>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smtClean="0"/>
              <a:t>Cliquez pour modifier le style du titre</a:t>
            </a:r>
            <a:endParaRPr lang="fr-BE"/>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Cliquez pour modifier les styles du texte du masque</a:t>
            </a:r>
          </a:p>
        </p:txBody>
      </p:sp>
      <p:sp>
        <p:nvSpPr>
          <p:cNvPr id="4" name="Espace réservé de la date 3"/>
          <p:cNvSpPr>
            <a:spLocks noGrp="1"/>
          </p:cNvSpPr>
          <p:nvPr>
            <p:ph type="dt" sz="half" idx="10"/>
          </p:nvPr>
        </p:nvSpPr>
        <p:spPr/>
        <p:txBody>
          <a:bodyPr/>
          <a:lstStyle/>
          <a:p>
            <a:fld id="{AA309A6D-C09C-4548-B29A-6CF363A7E532}" type="datetimeFigureOut">
              <a:rPr lang="fr-FR" smtClean="0"/>
              <a:pPr/>
              <a:t>19/05/2026</a:t>
            </a:fld>
            <a:endParaRPr lang="fr-BE"/>
          </a:p>
        </p:txBody>
      </p:sp>
      <p:sp>
        <p:nvSpPr>
          <p:cNvPr id="5" name="Espace réservé du pied de page 4"/>
          <p:cNvSpPr>
            <a:spLocks noGrp="1"/>
          </p:cNvSpPr>
          <p:nvPr>
            <p:ph type="ftr" sz="quarter" idx="11"/>
          </p:nvPr>
        </p:nvSpPr>
        <p:spPr/>
        <p:txBody>
          <a:bodyPr/>
          <a:lstStyle/>
          <a:p>
            <a:endParaRPr lang="fr-BE"/>
          </a:p>
        </p:txBody>
      </p:sp>
      <p:sp>
        <p:nvSpPr>
          <p:cNvPr id="6" name="Espace réservé du numéro de diapositive 5"/>
          <p:cNvSpPr>
            <a:spLocks noGrp="1"/>
          </p:cNvSpPr>
          <p:nvPr>
            <p:ph type="sldNum" sz="quarter" idx="12"/>
          </p:nvPr>
        </p:nvSpPr>
        <p:spPr/>
        <p:txBody>
          <a:bodyPr/>
          <a:lstStyle/>
          <a:p>
            <a:fld id="{CF4668DC-857F-487D-BFFA-8C0CA5037977}" type="slidenum">
              <a:rPr lang="fr-BE" smtClean="0"/>
              <a:pPr/>
              <a:t>‹N°›</a:t>
            </a:fld>
            <a:endParaRPr lang="fr-BE"/>
          </a:p>
        </p:txBody>
      </p:sp>
    </p:spTree>
  </p:cSld>
  <p:clrMapOvr>
    <a:masterClrMapping/>
  </p:clrMapOvr>
  <p:transition spd="med">
    <p:split orient="vert"/>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BE"/>
          </a:p>
        </p:txBody>
      </p:sp>
      <p:sp>
        <p:nvSpPr>
          <p:cNvPr id="3" name="Espace réservé du conten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BE"/>
          </a:p>
        </p:txBody>
      </p:sp>
      <p:sp>
        <p:nvSpPr>
          <p:cNvPr id="4" name="Espace réservé du conten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BE"/>
          </a:p>
        </p:txBody>
      </p:sp>
      <p:sp>
        <p:nvSpPr>
          <p:cNvPr id="5" name="Espace réservé de la date 4"/>
          <p:cNvSpPr>
            <a:spLocks noGrp="1"/>
          </p:cNvSpPr>
          <p:nvPr>
            <p:ph type="dt" sz="half" idx="10"/>
          </p:nvPr>
        </p:nvSpPr>
        <p:spPr/>
        <p:txBody>
          <a:bodyPr/>
          <a:lstStyle/>
          <a:p>
            <a:fld id="{AA309A6D-C09C-4548-B29A-6CF363A7E532}" type="datetimeFigureOut">
              <a:rPr lang="fr-FR" smtClean="0"/>
              <a:pPr/>
              <a:t>19/05/2026</a:t>
            </a:fld>
            <a:endParaRPr lang="fr-BE"/>
          </a:p>
        </p:txBody>
      </p:sp>
      <p:sp>
        <p:nvSpPr>
          <p:cNvPr id="6" name="Espace réservé du pied de page 5"/>
          <p:cNvSpPr>
            <a:spLocks noGrp="1"/>
          </p:cNvSpPr>
          <p:nvPr>
            <p:ph type="ftr" sz="quarter" idx="11"/>
          </p:nvPr>
        </p:nvSpPr>
        <p:spPr/>
        <p:txBody>
          <a:bodyPr/>
          <a:lstStyle/>
          <a:p>
            <a:endParaRPr lang="fr-BE"/>
          </a:p>
        </p:txBody>
      </p:sp>
      <p:sp>
        <p:nvSpPr>
          <p:cNvPr id="7" name="Espace réservé du numéro de diapositive 6"/>
          <p:cNvSpPr>
            <a:spLocks noGrp="1"/>
          </p:cNvSpPr>
          <p:nvPr>
            <p:ph type="sldNum" sz="quarter" idx="12"/>
          </p:nvPr>
        </p:nvSpPr>
        <p:spPr/>
        <p:txBody>
          <a:bodyPr/>
          <a:lstStyle/>
          <a:p>
            <a:fld id="{CF4668DC-857F-487D-BFFA-8C0CA5037977}" type="slidenum">
              <a:rPr lang="fr-BE" smtClean="0"/>
              <a:pPr/>
              <a:t>‹N°›</a:t>
            </a:fld>
            <a:endParaRPr lang="fr-BE"/>
          </a:p>
        </p:txBody>
      </p:sp>
    </p:spTree>
  </p:cSld>
  <p:clrMapOvr>
    <a:masterClrMapping/>
  </p:clrMapOvr>
  <p:transition spd="med">
    <p:split orient="vert"/>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smtClean="0"/>
              <a:t>Cliquez pour modifier le style du titre</a:t>
            </a:r>
            <a:endParaRPr lang="fr-BE"/>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BE"/>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BE"/>
          </a:p>
        </p:txBody>
      </p:sp>
      <p:sp>
        <p:nvSpPr>
          <p:cNvPr id="7" name="Espace réservé de la date 6"/>
          <p:cNvSpPr>
            <a:spLocks noGrp="1"/>
          </p:cNvSpPr>
          <p:nvPr>
            <p:ph type="dt" sz="half" idx="10"/>
          </p:nvPr>
        </p:nvSpPr>
        <p:spPr/>
        <p:txBody>
          <a:bodyPr/>
          <a:lstStyle/>
          <a:p>
            <a:fld id="{AA309A6D-C09C-4548-B29A-6CF363A7E532}" type="datetimeFigureOut">
              <a:rPr lang="fr-FR" smtClean="0"/>
              <a:pPr/>
              <a:t>19/05/2026</a:t>
            </a:fld>
            <a:endParaRPr lang="fr-BE"/>
          </a:p>
        </p:txBody>
      </p:sp>
      <p:sp>
        <p:nvSpPr>
          <p:cNvPr id="8" name="Espace réservé du pied de page 7"/>
          <p:cNvSpPr>
            <a:spLocks noGrp="1"/>
          </p:cNvSpPr>
          <p:nvPr>
            <p:ph type="ftr" sz="quarter" idx="11"/>
          </p:nvPr>
        </p:nvSpPr>
        <p:spPr/>
        <p:txBody>
          <a:bodyPr/>
          <a:lstStyle/>
          <a:p>
            <a:endParaRPr lang="fr-BE"/>
          </a:p>
        </p:txBody>
      </p:sp>
      <p:sp>
        <p:nvSpPr>
          <p:cNvPr id="9" name="Espace réservé du numéro de diapositive 8"/>
          <p:cNvSpPr>
            <a:spLocks noGrp="1"/>
          </p:cNvSpPr>
          <p:nvPr>
            <p:ph type="sldNum" sz="quarter" idx="12"/>
          </p:nvPr>
        </p:nvSpPr>
        <p:spPr/>
        <p:txBody>
          <a:bodyPr/>
          <a:lstStyle/>
          <a:p>
            <a:fld id="{CF4668DC-857F-487D-BFFA-8C0CA5037977}" type="slidenum">
              <a:rPr lang="fr-BE" smtClean="0"/>
              <a:pPr/>
              <a:t>‹N°›</a:t>
            </a:fld>
            <a:endParaRPr lang="fr-BE"/>
          </a:p>
        </p:txBody>
      </p:sp>
    </p:spTree>
  </p:cSld>
  <p:clrMapOvr>
    <a:masterClrMapping/>
  </p:clrMapOvr>
  <p:transition spd="med">
    <p:split orient="vert"/>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BE"/>
          </a:p>
        </p:txBody>
      </p:sp>
      <p:sp>
        <p:nvSpPr>
          <p:cNvPr id="3" name="Espace réservé de la date 2"/>
          <p:cNvSpPr>
            <a:spLocks noGrp="1"/>
          </p:cNvSpPr>
          <p:nvPr>
            <p:ph type="dt" sz="half" idx="10"/>
          </p:nvPr>
        </p:nvSpPr>
        <p:spPr/>
        <p:txBody>
          <a:bodyPr/>
          <a:lstStyle/>
          <a:p>
            <a:fld id="{AA309A6D-C09C-4548-B29A-6CF363A7E532}" type="datetimeFigureOut">
              <a:rPr lang="fr-FR" smtClean="0"/>
              <a:pPr/>
              <a:t>19/05/2026</a:t>
            </a:fld>
            <a:endParaRPr lang="fr-BE"/>
          </a:p>
        </p:txBody>
      </p:sp>
      <p:sp>
        <p:nvSpPr>
          <p:cNvPr id="4" name="Espace réservé du pied de page 3"/>
          <p:cNvSpPr>
            <a:spLocks noGrp="1"/>
          </p:cNvSpPr>
          <p:nvPr>
            <p:ph type="ftr" sz="quarter" idx="11"/>
          </p:nvPr>
        </p:nvSpPr>
        <p:spPr/>
        <p:txBody>
          <a:bodyPr/>
          <a:lstStyle/>
          <a:p>
            <a:endParaRPr lang="fr-BE"/>
          </a:p>
        </p:txBody>
      </p:sp>
      <p:sp>
        <p:nvSpPr>
          <p:cNvPr id="5" name="Espace réservé du numéro de diapositive 4"/>
          <p:cNvSpPr>
            <a:spLocks noGrp="1"/>
          </p:cNvSpPr>
          <p:nvPr>
            <p:ph type="sldNum" sz="quarter" idx="12"/>
          </p:nvPr>
        </p:nvSpPr>
        <p:spPr/>
        <p:txBody>
          <a:bodyPr/>
          <a:lstStyle/>
          <a:p>
            <a:fld id="{CF4668DC-857F-487D-BFFA-8C0CA5037977}" type="slidenum">
              <a:rPr lang="fr-BE" smtClean="0"/>
              <a:pPr/>
              <a:t>‹N°›</a:t>
            </a:fld>
            <a:endParaRPr lang="fr-BE"/>
          </a:p>
        </p:txBody>
      </p:sp>
    </p:spTree>
  </p:cSld>
  <p:clrMapOvr>
    <a:masterClrMapping/>
  </p:clrMapOvr>
  <p:transition spd="med">
    <p:split orient="vert"/>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AA309A6D-C09C-4548-B29A-6CF363A7E532}" type="datetimeFigureOut">
              <a:rPr lang="fr-FR" smtClean="0"/>
              <a:pPr/>
              <a:t>19/05/2026</a:t>
            </a:fld>
            <a:endParaRPr lang="fr-BE"/>
          </a:p>
        </p:txBody>
      </p:sp>
      <p:sp>
        <p:nvSpPr>
          <p:cNvPr id="3" name="Espace réservé du pied de page 2"/>
          <p:cNvSpPr>
            <a:spLocks noGrp="1"/>
          </p:cNvSpPr>
          <p:nvPr>
            <p:ph type="ftr" sz="quarter" idx="11"/>
          </p:nvPr>
        </p:nvSpPr>
        <p:spPr/>
        <p:txBody>
          <a:bodyPr/>
          <a:lstStyle/>
          <a:p>
            <a:endParaRPr lang="fr-BE"/>
          </a:p>
        </p:txBody>
      </p:sp>
      <p:sp>
        <p:nvSpPr>
          <p:cNvPr id="4" name="Espace réservé du numéro de diapositive 3"/>
          <p:cNvSpPr>
            <a:spLocks noGrp="1"/>
          </p:cNvSpPr>
          <p:nvPr>
            <p:ph type="sldNum" sz="quarter" idx="12"/>
          </p:nvPr>
        </p:nvSpPr>
        <p:spPr/>
        <p:txBody>
          <a:bodyPr/>
          <a:lstStyle/>
          <a:p>
            <a:fld id="{CF4668DC-857F-487D-BFFA-8C0CA5037977}" type="slidenum">
              <a:rPr lang="fr-BE" smtClean="0"/>
              <a:pPr/>
              <a:t>‹N°›</a:t>
            </a:fld>
            <a:endParaRPr lang="fr-BE"/>
          </a:p>
        </p:txBody>
      </p:sp>
    </p:spTree>
  </p:cSld>
  <p:clrMapOvr>
    <a:masterClrMapping/>
  </p:clrMapOvr>
  <p:transition spd="med">
    <p:split orient="vert"/>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AMU">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smtClean="0"/>
              <a:t>Cliquez pour modifier le style du titre</a:t>
            </a:r>
            <a:endParaRPr lang="fr-BE"/>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BE"/>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Espace réservé de la date 4"/>
          <p:cNvSpPr>
            <a:spLocks noGrp="1"/>
          </p:cNvSpPr>
          <p:nvPr>
            <p:ph type="dt" sz="half" idx="10"/>
          </p:nvPr>
        </p:nvSpPr>
        <p:spPr/>
        <p:txBody>
          <a:bodyPr/>
          <a:lstStyle/>
          <a:p>
            <a:fld id="{AA309A6D-C09C-4548-B29A-6CF363A7E532}" type="datetimeFigureOut">
              <a:rPr lang="fr-FR" smtClean="0"/>
              <a:pPr/>
              <a:t>19/05/2026</a:t>
            </a:fld>
            <a:endParaRPr lang="fr-BE"/>
          </a:p>
        </p:txBody>
      </p:sp>
      <p:sp>
        <p:nvSpPr>
          <p:cNvPr id="6" name="Espace réservé du pied de page 5"/>
          <p:cNvSpPr>
            <a:spLocks noGrp="1"/>
          </p:cNvSpPr>
          <p:nvPr>
            <p:ph type="ftr" sz="quarter" idx="11"/>
          </p:nvPr>
        </p:nvSpPr>
        <p:spPr/>
        <p:txBody>
          <a:bodyPr/>
          <a:lstStyle/>
          <a:p>
            <a:endParaRPr lang="fr-BE"/>
          </a:p>
        </p:txBody>
      </p:sp>
      <p:sp>
        <p:nvSpPr>
          <p:cNvPr id="7" name="Espace réservé du numéro de diapositive 6"/>
          <p:cNvSpPr>
            <a:spLocks noGrp="1"/>
          </p:cNvSpPr>
          <p:nvPr>
            <p:ph type="sldNum" sz="quarter" idx="12"/>
          </p:nvPr>
        </p:nvSpPr>
        <p:spPr/>
        <p:txBody>
          <a:bodyPr/>
          <a:lstStyle/>
          <a:p>
            <a:fld id="{CF4668DC-857F-487D-BFFA-8C0CA5037977}" type="slidenum">
              <a:rPr lang="fr-BE" smtClean="0"/>
              <a:pPr/>
              <a:t>‹N°›</a:t>
            </a:fld>
            <a:endParaRPr lang="fr-BE"/>
          </a:p>
        </p:txBody>
      </p:sp>
    </p:spTree>
  </p:cSld>
  <p:clrMapOvr>
    <a:masterClrMapping/>
  </p:clrMapOvr>
  <p:transition spd="med">
    <p:split orient="vert"/>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smtClean="0"/>
              <a:t>Cliquez pour modifier le style du titre</a:t>
            </a:r>
            <a:endParaRPr lang="fr-BE"/>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r-FR" smtClean="0"/>
              <a:t>Cliquez sur l'icône pour ajouter une image</a:t>
            </a:r>
            <a:endParaRPr lang="fr-BE"/>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Espace réservé de la date 4"/>
          <p:cNvSpPr>
            <a:spLocks noGrp="1"/>
          </p:cNvSpPr>
          <p:nvPr>
            <p:ph type="dt" sz="half" idx="10"/>
          </p:nvPr>
        </p:nvSpPr>
        <p:spPr/>
        <p:txBody>
          <a:bodyPr/>
          <a:lstStyle/>
          <a:p>
            <a:fld id="{AA309A6D-C09C-4548-B29A-6CF363A7E532}" type="datetimeFigureOut">
              <a:rPr lang="fr-FR" smtClean="0"/>
              <a:pPr/>
              <a:t>19/05/2026</a:t>
            </a:fld>
            <a:endParaRPr lang="fr-BE"/>
          </a:p>
        </p:txBody>
      </p:sp>
      <p:sp>
        <p:nvSpPr>
          <p:cNvPr id="6" name="Espace réservé du pied de page 5"/>
          <p:cNvSpPr>
            <a:spLocks noGrp="1"/>
          </p:cNvSpPr>
          <p:nvPr>
            <p:ph type="ftr" sz="quarter" idx="11"/>
          </p:nvPr>
        </p:nvSpPr>
        <p:spPr/>
        <p:txBody>
          <a:bodyPr/>
          <a:lstStyle/>
          <a:p>
            <a:endParaRPr lang="fr-BE"/>
          </a:p>
        </p:txBody>
      </p:sp>
      <p:sp>
        <p:nvSpPr>
          <p:cNvPr id="7" name="Espace réservé du numéro de diapositive 6"/>
          <p:cNvSpPr>
            <a:spLocks noGrp="1"/>
          </p:cNvSpPr>
          <p:nvPr>
            <p:ph type="sldNum" sz="quarter" idx="12"/>
          </p:nvPr>
        </p:nvSpPr>
        <p:spPr/>
        <p:txBody>
          <a:bodyPr/>
          <a:lstStyle/>
          <a:p>
            <a:fld id="{CF4668DC-857F-487D-BFFA-8C0CA5037977}" type="slidenum">
              <a:rPr lang="fr-BE" smtClean="0"/>
              <a:pPr/>
              <a:t>‹N°›</a:t>
            </a:fld>
            <a:endParaRPr lang="fr-BE"/>
          </a:p>
        </p:txBody>
      </p:sp>
    </p:spTree>
  </p:cSld>
  <p:clrMapOvr>
    <a:masterClrMapping/>
  </p:clrMapOvr>
  <p:transition spd="med">
    <p:split orient="vert"/>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rgbClr val="8488C4"/>
            </a:gs>
            <a:gs pos="0">
              <a:srgbClr val="8488C4"/>
            </a:gs>
            <a:gs pos="53000">
              <a:srgbClr val="D4DEFF"/>
            </a:gs>
            <a:gs pos="83000">
              <a:srgbClr val="D4DEFF"/>
            </a:gs>
            <a:gs pos="100000">
              <a:srgbClr val="96AB94"/>
            </a:gs>
          </a:gsLst>
          <a:lin ang="4200000" scaled="0"/>
          <a:tileRect/>
        </a:gradFill>
        <a:effectLst/>
      </p:bgPr>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fr-FR" smtClean="0"/>
              <a:t>Cliquez pour modifier le style du titre</a:t>
            </a:r>
            <a:endParaRPr lang="fr-BE"/>
          </a:p>
        </p:txBody>
      </p:sp>
      <p:sp>
        <p:nvSpPr>
          <p:cNvPr id="3" name="Espace réservé du texte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BE"/>
          </a:p>
        </p:txBody>
      </p:sp>
      <p:sp>
        <p:nvSpPr>
          <p:cNvPr id="4" name="Espace réservé de la date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A309A6D-C09C-4548-B29A-6CF363A7E532}" type="datetimeFigureOut">
              <a:rPr lang="fr-FR" smtClean="0"/>
              <a:pPr/>
              <a:t>19/05/2026</a:t>
            </a:fld>
            <a:endParaRPr lang="fr-BE"/>
          </a:p>
        </p:txBody>
      </p:sp>
      <p:sp>
        <p:nvSpPr>
          <p:cNvPr id="5" name="Espace réservé du pied de page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BE"/>
          </a:p>
        </p:txBody>
      </p:sp>
      <p:sp>
        <p:nvSpPr>
          <p:cNvPr id="6" name="Espace réservé du numéro de diapositiv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F4668DC-857F-487D-BFFA-8C0CA5037977}" type="slidenum">
              <a:rPr lang="fr-BE" smtClean="0"/>
              <a:pPr/>
              <a:t>‹N°›</a:t>
            </a:fld>
            <a:endParaRPr lang="fr-BE"/>
          </a:p>
        </p:txBody>
      </p:sp>
      <p:pic>
        <p:nvPicPr>
          <p:cNvPr id="1026" name="Picture 2" descr="C:\Users\gbronsard\Desktop\DU Ped\Pédagogie 1\Images\Logos\AMU logo.jpg"/>
          <p:cNvPicPr>
            <a:picLocks noChangeAspect="1" noChangeArrowheads="1"/>
          </p:cNvPicPr>
          <p:nvPr/>
        </p:nvPicPr>
        <p:blipFill>
          <a:blip r:embed="rId13" cstate="print"/>
          <a:srcRect/>
          <a:stretch>
            <a:fillRect/>
          </a:stretch>
        </p:blipFill>
        <p:spPr bwMode="auto">
          <a:xfrm>
            <a:off x="7350125" y="277813"/>
            <a:ext cx="1485900" cy="495300"/>
          </a:xfrm>
          <a:prstGeom prst="rect">
            <a:avLst/>
          </a:prstGeom>
          <a:noFill/>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spd="med">
    <p:split orient="vert"/>
  </p:transition>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2.xml"/><Relationship Id="rId4" Type="http://schemas.openxmlformats.org/officeDocument/2006/relationships/image" Target="../media/image21.emf"/></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notesSlide" Target="../notesSlides/notesSlide1.xml"/><Relationship Id="rId7" Type="http://schemas.openxmlformats.org/officeDocument/2006/relationships/image" Target="../media/image23.emf"/><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oleObject" Target="../embeddings/oleObject2.bin"/><Relationship Id="rId5" Type="http://schemas.openxmlformats.org/officeDocument/2006/relationships/image" Target="../media/image22.emf"/><Relationship Id="rId4" Type="http://schemas.openxmlformats.org/officeDocument/2006/relationships/oleObject" Target="../embeddings/oleObject1.bin"/></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07504" y="1844824"/>
            <a:ext cx="8805664" cy="2079104"/>
          </a:xfrm>
        </p:spPr>
        <p:txBody>
          <a:bodyPr>
            <a:noAutofit/>
          </a:bodyPr>
          <a:lstStyle/>
          <a:p>
            <a:r>
              <a:rPr lang="fr-FR" sz="4800" b="1" i="1" dirty="0" smtClean="0">
                <a:effectLst>
                  <a:outerShdw blurRad="38100" dist="38100" dir="2700000" algn="tl">
                    <a:srgbClr val="000000">
                      <a:alpha val="43137"/>
                    </a:srgbClr>
                  </a:outerShdw>
                </a:effectLst>
              </a:rPr>
              <a:t>La santé mentale </a:t>
            </a:r>
            <a:br>
              <a:rPr lang="fr-FR" sz="4800" b="1" i="1" dirty="0" smtClean="0">
                <a:effectLst>
                  <a:outerShdw blurRad="38100" dist="38100" dir="2700000" algn="tl">
                    <a:srgbClr val="000000">
                      <a:alpha val="43137"/>
                    </a:srgbClr>
                  </a:outerShdw>
                </a:effectLst>
              </a:rPr>
            </a:br>
            <a:r>
              <a:rPr lang="fr-FR" sz="4800" b="1" i="1" dirty="0" smtClean="0">
                <a:effectLst>
                  <a:outerShdw blurRad="38100" dist="38100" dir="2700000" algn="tl">
                    <a:srgbClr val="000000">
                      <a:alpha val="43137"/>
                    </a:srgbClr>
                  </a:outerShdw>
                </a:effectLst>
              </a:rPr>
              <a:t>des enfants placés</a:t>
            </a:r>
            <a:br>
              <a:rPr lang="fr-FR" sz="4800" b="1" i="1" dirty="0" smtClean="0">
                <a:effectLst>
                  <a:outerShdw blurRad="38100" dist="38100" dir="2700000" algn="tl">
                    <a:srgbClr val="000000">
                      <a:alpha val="43137"/>
                    </a:srgbClr>
                  </a:outerShdw>
                </a:effectLst>
              </a:rPr>
            </a:br>
            <a:endParaRPr lang="fr-FR" sz="4800" dirty="0"/>
          </a:p>
        </p:txBody>
      </p:sp>
      <p:sp>
        <p:nvSpPr>
          <p:cNvPr id="3" name="Espace réservé du contenu 2"/>
          <p:cNvSpPr>
            <a:spLocks noGrp="1"/>
          </p:cNvSpPr>
          <p:nvPr>
            <p:ph idx="1"/>
          </p:nvPr>
        </p:nvSpPr>
        <p:spPr>
          <a:xfrm>
            <a:off x="635497" y="4379343"/>
            <a:ext cx="8229600" cy="4525963"/>
          </a:xfrm>
        </p:spPr>
        <p:txBody>
          <a:bodyPr>
            <a:normAutofit/>
          </a:bodyPr>
          <a:lstStyle/>
          <a:p>
            <a:pPr marL="0" indent="0" algn="ctr">
              <a:buNone/>
            </a:pPr>
            <a:r>
              <a:rPr lang="fr-FR" sz="2400" dirty="0" smtClean="0">
                <a:effectLst>
                  <a:outerShdw blurRad="38100" dist="38100" dir="2700000" algn="tl">
                    <a:srgbClr val="000000">
                      <a:alpha val="43137"/>
                    </a:srgbClr>
                  </a:outerShdw>
                </a:effectLst>
              </a:rPr>
              <a:t>Erstein, le 19 mai 2026</a:t>
            </a:r>
          </a:p>
          <a:p>
            <a:pPr marL="0" indent="0" algn="r">
              <a:buNone/>
            </a:pPr>
            <a:endParaRPr lang="fr-FR" sz="1400" b="1" i="1" dirty="0" smtClean="0">
              <a:effectLst>
                <a:outerShdw blurRad="38100" dist="38100" dir="2700000" algn="tl">
                  <a:srgbClr val="000000">
                    <a:alpha val="43137"/>
                  </a:srgbClr>
                </a:outerShdw>
              </a:effectLst>
            </a:endParaRPr>
          </a:p>
          <a:p>
            <a:pPr marL="0" indent="0" algn="r">
              <a:buNone/>
            </a:pPr>
            <a:endParaRPr lang="fr-FR" sz="1400" b="1" i="1" dirty="0">
              <a:effectLst>
                <a:outerShdw blurRad="38100" dist="38100" dir="2700000" algn="tl">
                  <a:srgbClr val="000000">
                    <a:alpha val="43137"/>
                  </a:srgbClr>
                </a:outerShdw>
              </a:effectLst>
            </a:endParaRPr>
          </a:p>
          <a:p>
            <a:pPr marL="0" indent="0" algn="r">
              <a:buNone/>
            </a:pPr>
            <a:endParaRPr lang="fr-FR" sz="1400" b="1" i="1" dirty="0" smtClean="0">
              <a:effectLst>
                <a:outerShdw blurRad="38100" dist="38100" dir="2700000" algn="tl">
                  <a:srgbClr val="000000">
                    <a:alpha val="43137"/>
                  </a:srgbClr>
                </a:outerShdw>
              </a:effectLst>
            </a:endParaRPr>
          </a:p>
          <a:p>
            <a:pPr marL="0" indent="0" algn="r">
              <a:buNone/>
            </a:pPr>
            <a:r>
              <a:rPr lang="fr-FR" sz="1400" b="1" i="1" dirty="0" smtClean="0">
                <a:effectLst>
                  <a:outerShdw blurRad="38100" dist="38100" dir="2700000" algn="tl">
                    <a:srgbClr val="000000">
                      <a:alpha val="43137"/>
                    </a:srgbClr>
                  </a:outerShdw>
                </a:effectLst>
              </a:rPr>
              <a:t>Pr Guillaume Bronsard</a:t>
            </a:r>
          </a:p>
          <a:p>
            <a:pPr marL="0" indent="0" algn="r">
              <a:buNone/>
            </a:pPr>
            <a:r>
              <a:rPr lang="fr-FR" sz="1400" b="1" i="1" dirty="0" smtClean="0">
                <a:effectLst>
                  <a:outerShdw blurRad="38100" dist="38100" dir="2700000" algn="tl">
                    <a:srgbClr val="000000">
                      <a:alpha val="43137"/>
                    </a:srgbClr>
                  </a:outerShdw>
                </a:effectLst>
              </a:rPr>
              <a:t>Brest, UBO</a:t>
            </a:r>
            <a:endParaRPr lang="fr-FR" sz="1400" b="1" i="1" dirty="0">
              <a:effectLst>
                <a:outerShdw blurRad="38100" dist="38100" dir="2700000" algn="tl">
                  <a:srgbClr val="000000">
                    <a:alpha val="43137"/>
                  </a:srgbClr>
                </a:outerShdw>
              </a:effectLst>
            </a:endParaRPr>
          </a:p>
        </p:txBody>
      </p:sp>
      <p:sp>
        <p:nvSpPr>
          <p:cNvPr id="4" name="Ellipse 3"/>
          <p:cNvSpPr/>
          <p:nvPr/>
        </p:nvSpPr>
        <p:spPr>
          <a:xfrm>
            <a:off x="4053136" y="3238474"/>
            <a:ext cx="914400" cy="914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pic>
        <p:nvPicPr>
          <p:cNvPr id="1026" name="Picture 2" descr="CHE - Centre Hospitalier d'Erstei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1520" y="116632"/>
            <a:ext cx="1638300" cy="22193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39172693"/>
      </p:ext>
    </p:extLst>
  </p:cSld>
  <p:clrMapOvr>
    <a:masterClrMapping/>
  </p:clrMapOvr>
  <p:transition spd="med">
    <p:split orient="vert"/>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95536" y="548680"/>
            <a:ext cx="8229600" cy="1143000"/>
          </a:xfrm>
        </p:spPr>
        <p:txBody>
          <a:bodyPr>
            <a:normAutofit fontScale="90000"/>
          </a:bodyPr>
          <a:lstStyle/>
          <a:p>
            <a:r>
              <a:rPr lang="fr-FR" b="1" baseline="30000" dirty="0" smtClean="0">
                <a:effectLst>
                  <a:outerShdw blurRad="38100" dist="38100" dir="2700000" algn="tl">
                    <a:srgbClr val="000000">
                      <a:alpha val="43137"/>
                    </a:srgbClr>
                  </a:outerShdw>
                </a:effectLst>
                <a:latin typeface="Arial" pitchFamily="34" charset="0"/>
                <a:cs typeface="Arial" pitchFamily="34" charset="0"/>
              </a:rPr>
              <a:t/>
            </a:r>
            <a:br>
              <a:rPr lang="fr-FR" b="1" baseline="30000" dirty="0" smtClean="0">
                <a:effectLst>
                  <a:outerShdw blurRad="38100" dist="38100" dir="2700000" algn="tl">
                    <a:srgbClr val="000000">
                      <a:alpha val="43137"/>
                    </a:srgbClr>
                  </a:outerShdw>
                </a:effectLst>
                <a:latin typeface="Arial" pitchFamily="34" charset="0"/>
                <a:cs typeface="Arial" pitchFamily="34" charset="0"/>
              </a:rPr>
            </a:br>
            <a:r>
              <a:rPr lang="fr-FR" b="1" dirty="0" smtClean="0">
                <a:effectLst>
                  <a:outerShdw blurRad="38100" dist="38100" dir="2700000" algn="tl">
                    <a:srgbClr val="000000">
                      <a:alpha val="43137"/>
                    </a:srgbClr>
                  </a:outerShdw>
                </a:effectLst>
              </a:rPr>
              <a:t>Sauver la vie des enfants trouvés</a:t>
            </a:r>
            <a:endParaRPr lang="fr-FR" b="1" dirty="0">
              <a:effectLst>
                <a:outerShdw blurRad="38100" dist="38100" dir="2700000" algn="tl">
                  <a:srgbClr val="000000">
                    <a:alpha val="43137"/>
                  </a:srgbClr>
                </a:outerShdw>
              </a:effectLst>
            </a:endParaRPr>
          </a:p>
        </p:txBody>
      </p:sp>
      <p:sp>
        <p:nvSpPr>
          <p:cNvPr id="3" name="Espace réservé du contenu 2"/>
          <p:cNvSpPr>
            <a:spLocks noGrp="1"/>
          </p:cNvSpPr>
          <p:nvPr>
            <p:ph idx="1"/>
          </p:nvPr>
        </p:nvSpPr>
        <p:spPr/>
        <p:txBody>
          <a:bodyPr/>
          <a:lstStyle/>
          <a:p>
            <a:pPr algn="ctr">
              <a:buNone/>
            </a:pPr>
            <a:endParaRPr lang="fr-FR" dirty="0" smtClean="0"/>
          </a:p>
          <a:p>
            <a:pPr algn="ctr">
              <a:buNone/>
            </a:pPr>
            <a:r>
              <a:rPr lang="fr-FR" dirty="0" smtClean="0"/>
              <a:t>Tour d’abandon</a:t>
            </a:r>
            <a:endParaRPr lang="fr-FR" dirty="0"/>
          </a:p>
        </p:txBody>
      </p:sp>
      <p:pic>
        <p:nvPicPr>
          <p:cNvPr id="3074" name="Picture 2" descr="C:\Users\gbronsard\Desktop\DU Ped\tour abandon enfant.jpg"/>
          <p:cNvPicPr>
            <a:picLocks noChangeAspect="1" noChangeArrowheads="1"/>
          </p:cNvPicPr>
          <p:nvPr/>
        </p:nvPicPr>
        <p:blipFill>
          <a:blip r:embed="rId2" cstate="print"/>
          <a:srcRect/>
          <a:stretch>
            <a:fillRect/>
          </a:stretch>
        </p:blipFill>
        <p:spPr bwMode="auto">
          <a:xfrm>
            <a:off x="2987824" y="2852936"/>
            <a:ext cx="3168352" cy="3024336"/>
          </a:xfrm>
          <a:prstGeom prst="rect">
            <a:avLst/>
          </a:prstGeom>
          <a:noFill/>
        </p:spPr>
      </p:pic>
    </p:spTree>
    <p:extLst>
      <p:ext uri="{BB962C8B-B14F-4D97-AF65-F5344CB8AC3E}">
        <p14:creationId xmlns:p14="http://schemas.microsoft.com/office/powerpoint/2010/main" val="1518809457"/>
      </p:ext>
    </p:extLst>
  </p:cSld>
  <p:clrMapOvr>
    <a:masterClrMapping/>
  </p:clrMapOvr>
  <p:transition spd="med">
    <p:split orient="vert"/>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95536" y="548680"/>
            <a:ext cx="8229600" cy="1143000"/>
          </a:xfrm>
        </p:spPr>
        <p:txBody>
          <a:bodyPr>
            <a:normAutofit fontScale="90000"/>
          </a:bodyPr>
          <a:lstStyle/>
          <a:p>
            <a:r>
              <a:rPr lang="fr-FR" b="1" dirty="0" smtClean="0">
                <a:effectLst>
                  <a:outerShdw blurRad="38100" dist="38100" dir="2700000" algn="tl">
                    <a:srgbClr val="000000">
                      <a:alpha val="43137"/>
                    </a:srgbClr>
                  </a:outerShdw>
                </a:effectLst>
                <a:latin typeface="Arial" pitchFamily="34" charset="0"/>
                <a:cs typeface="Arial" pitchFamily="34" charset="0"/>
              </a:rPr>
              <a:t>XVII-XVIII</a:t>
            </a:r>
            <a:r>
              <a:rPr lang="fr-FR" b="1" baseline="30000" dirty="0" smtClean="0">
                <a:effectLst>
                  <a:outerShdw blurRad="38100" dist="38100" dir="2700000" algn="tl">
                    <a:srgbClr val="000000">
                      <a:alpha val="43137"/>
                    </a:srgbClr>
                  </a:outerShdw>
                </a:effectLst>
                <a:latin typeface="Arial" pitchFamily="34" charset="0"/>
                <a:cs typeface="Arial" pitchFamily="34" charset="0"/>
              </a:rPr>
              <a:t>ème</a:t>
            </a:r>
            <a:br>
              <a:rPr lang="fr-FR" b="1" baseline="30000" dirty="0" smtClean="0">
                <a:effectLst>
                  <a:outerShdw blurRad="38100" dist="38100" dir="2700000" algn="tl">
                    <a:srgbClr val="000000">
                      <a:alpha val="43137"/>
                    </a:srgbClr>
                  </a:outerShdw>
                </a:effectLst>
                <a:latin typeface="Arial" pitchFamily="34" charset="0"/>
                <a:cs typeface="Arial" pitchFamily="34" charset="0"/>
              </a:rPr>
            </a:br>
            <a:r>
              <a:rPr lang="fr-FR" b="1" dirty="0" smtClean="0">
                <a:effectLst>
                  <a:outerShdw blurRad="38100" dist="38100" dir="2700000" algn="tl">
                    <a:srgbClr val="000000">
                      <a:alpha val="43137"/>
                    </a:srgbClr>
                  </a:outerShdw>
                </a:effectLst>
              </a:rPr>
              <a:t>Sauver la vie des enfants trouvés</a:t>
            </a:r>
            <a:endParaRPr lang="fr-FR" b="1" dirty="0">
              <a:effectLst>
                <a:outerShdw blurRad="38100" dist="38100" dir="2700000" algn="tl">
                  <a:srgbClr val="000000">
                    <a:alpha val="43137"/>
                  </a:srgbClr>
                </a:outerShdw>
              </a:effectLst>
            </a:endParaRPr>
          </a:p>
        </p:txBody>
      </p:sp>
      <p:sp>
        <p:nvSpPr>
          <p:cNvPr id="3" name="Espace réservé du contenu 2"/>
          <p:cNvSpPr>
            <a:spLocks noGrp="1"/>
          </p:cNvSpPr>
          <p:nvPr>
            <p:ph idx="1"/>
          </p:nvPr>
        </p:nvSpPr>
        <p:spPr/>
        <p:txBody>
          <a:bodyPr/>
          <a:lstStyle/>
          <a:p>
            <a:pPr algn="ctr">
              <a:buNone/>
            </a:pPr>
            <a:endParaRPr lang="fr-FR" dirty="0" smtClean="0"/>
          </a:p>
          <a:p>
            <a:pPr algn="ctr">
              <a:buNone/>
            </a:pPr>
            <a:r>
              <a:rPr lang="fr-FR" dirty="0" smtClean="0"/>
              <a:t>Tour d’abandon</a:t>
            </a:r>
            <a:endParaRPr lang="fr-FR" dirty="0"/>
          </a:p>
        </p:txBody>
      </p:sp>
      <p:pic>
        <p:nvPicPr>
          <p:cNvPr id="4" name="Imag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2600509538"/>
      </p:ext>
    </p:extLst>
  </p:cSld>
  <p:clrMapOvr>
    <a:masterClrMapping/>
  </p:clrMapOvr>
  <p:transition spd="med">
    <p:split orient="vert"/>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67544" y="476672"/>
            <a:ext cx="8229600" cy="1143000"/>
          </a:xfrm>
        </p:spPr>
        <p:txBody>
          <a:bodyPr>
            <a:normAutofit fontScale="90000"/>
          </a:bodyPr>
          <a:lstStyle/>
          <a:p>
            <a:r>
              <a:rPr lang="fr-FR" b="1" baseline="30000" dirty="0" smtClean="0">
                <a:effectLst>
                  <a:outerShdw blurRad="38100" dist="38100" dir="2700000" algn="tl">
                    <a:srgbClr val="000000">
                      <a:alpha val="43137"/>
                    </a:srgbClr>
                  </a:outerShdw>
                </a:effectLst>
                <a:latin typeface="Arial" pitchFamily="34" charset="0"/>
                <a:cs typeface="Arial" pitchFamily="34" charset="0"/>
              </a:rPr>
              <a:t/>
            </a:r>
            <a:br>
              <a:rPr lang="fr-FR" b="1" baseline="30000" dirty="0" smtClean="0">
                <a:effectLst>
                  <a:outerShdw blurRad="38100" dist="38100" dir="2700000" algn="tl">
                    <a:srgbClr val="000000">
                      <a:alpha val="43137"/>
                    </a:srgbClr>
                  </a:outerShdw>
                </a:effectLst>
                <a:latin typeface="Arial" pitchFamily="34" charset="0"/>
                <a:cs typeface="Arial" pitchFamily="34" charset="0"/>
              </a:rPr>
            </a:br>
            <a:r>
              <a:rPr lang="fr-FR" b="1" dirty="0" smtClean="0">
                <a:effectLst>
                  <a:outerShdw blurRad="38100" dist="38100" dir="2700000" algn="tl">
                    <a:srgbClr val="000000">
                      <a:alpha val="43137"/>
                    </a:srgbClr>
                  </a:outerShdw>
                </a:effectLst>
              </a:rPr>
              <a:t>Sauver la vie des enfants trouvés </a:t>
            </a:r>
            <a:r>
              <a:rPr lang="fr-FR" sz="2800" baseline="30000" dirty="0" smtClean="0">
                <a:latin typeface="Arial" pitchFamily="34" charset="0"/>
                <a:cs typeface="Arial" pitchFamily="34" charset="0"/>
              </a:rPr>
              <a:t/>
            </a:r>
            <a:br>
              <a:rPr lang="fr-FR" sz="2800" baseline="30000" dirty="0" smtClean="0">
                <a:latin typeface="Arial" pitchFamily="34" charset="0"/>
                <a:cs typeface="Arial" pitchFamily="34" charset="0"/>
              </a:rPr>
            </a:br>
            <a:endParaRPr lang="fr-FR" dirty="0"/>
          </a:p>
        </p:txBody>
      </p:sp>
      <p:pic>
        <p:nvPicPr>
          <p:cNvPr id="1028" name="Picture 4" descr="https://parciparla.fr/wp-content/uploads/2015/02/tour-d-abandon.jp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362075" y="2505869"/>
            <a:ext cx="6419850" cy="27146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66991540"/>
      </p:ext>
    </p:extLst>
  </p:cSld>
  <p:clrMapOvr>
    <a:masterClrMapping/>
  </p:clrMapOvr>
  <p:transition spd="med">
    <p:split orient="vert"/>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67544" y="476672"/>
            <a:ext cx="8229600" cy="1143000"/>
          </a:xfrm>
        </p:spPr>
        <p:txBody>
          <a:bodyPr>
            <a:normAutofit fontScale="90000"/>
          </a:bodyPr>
          <a:lstStyle/>
          <a:p>
            <a:r>
              <a:rPr lang="fr-FR" b="1" baseline="30000" dirty="0" smtClean="0">
                <a:effectLst>
                  <a:outerShdw blurRad="38100" dist="38100" dir="2700000" algn="tl">
                    <a:srgbClr val="000000">
                      <a:alpha val="43137"/>
                    </a:srgbClr>
                  </a:outerShdw>
                </a:effectLst>
                <a:latin typeface="Arial" pitchFamily="34" charset="0"/>
                <a:cs typeface="Arial" pitchFamily="34" charset="0"/>
              </a:rPr>
              <a:t/>
            </a:r>
            <a:br>
              <a:rPr lang="fr-FR" b="1" baseline="30000" dirty="0" smtClean="0">
                <a:effectLst>
                  <a:outerShdw blurRad="38100" dist="38100" dir="2700000" algn="tl">
                    <a:srgbClr val="000000">
                      <a:alpha val="43137"/>
                    </a:srgbClr>
                  </a:outerShdw>
                </a:effectLst>
                <a:latin typeface="Arial" pitchFamily="34" charset="0"/>
                <a:cs typeface="Arial" pitchFamily="34" charset="0"/>
              </a:rPr>
            </a:br>
            <a:r>
              <a:rPr lang="fr-FR" b="1" dirty="0" smtClean="0">
                <a:effectLst>
                  <a:outerShdw blurRad="38100" dist="38100" dir="2700000" algn="tl">
                    <a:srgbClr val="000000">
                      <a:alpha val="43137"/>
                    </a:srgbClr>
                  </a:outerShdw>
                </a:effectLst>
              </a:rPr>
              <a:t>Sauver la vie des enfants trouvés </a:t>
            </a:r>
            <a:r>
              <a:rPr lang="fr-FR" sz="2800" baseline="30000" dirty="0" smtClean="0">
                <a:latin typeface="Arial" pitchFamily="34" charset="0"/>
                <a:cs typeface="Arial" pitchFamily="34" charset="0"/>
              </a:rPr>
              <a:t/>
            </a:r>
            <a:br>
              <a:rPr lang="fr-FR" sz="2800" baseline="30000" dirty="0" smtClean="0">
                <a:latin typeface="Arial" pitchFamily="34" charset="0"/>
                <a:cs typeface="Arial" pitchFamily="34" charset="0"/>
              </a:rPr>
            </a:br>
            <a:endParaRPr lang="fr-FR" dirty="0"/>
          </a:p>
        </p:txBody>
      </p:sp>
      <p:sp>
        <p:nvSpPr>
          <p:cNvPr id="4" name="Espace réservé du contenu 3"/>
          <p:cNvSpPr>
            <a:spLocks noGrp="1"/>
          </p:cNvSpPr>
          <p:nvPr>
            <p:ph idx="1"/>
          </p:nvPr>
        </p:nvSpPr>
        <p:spPr/>
        <p:txBody>
          <a:bodyPr/>
          <a:lstStyle/>
          <a:p>
            <a:endParaRPr lang="fr-FR"/>
          </a:p>
        </p:txBody>
      </p:sp>
      <p:pic>
        <p:nvPicPr>
          <p:cNvPr id="7169" name="Picture 1" descr="C:\Users\gbronsard\Desktop\DU Ped\Le-tour-de-lhôpital-Saint-Vincent.jpg"/>
          <p:cNvPicPr>
            <a:picLocks noChangeAspect="1" noChangeArrowheads="1"/>
          </p:cNvPicPr>
          <p:nvPr/>
        </p:nvPicPr>
        <p:blipFill>
          <a:blip r:embed="rId2" cstate="print"/>
          <a:srcRect/>
          <a:stretch>
            <a:fillRect/>
          </a:stretch>
        </p:blipFill>
        <p:spPr bwMode="auto">
          <a:xfrm>
            <a:off x="1547664" y="1628800"/>
            <a:ext cx="5943600" cy="4705350"/>
          </a:xfrm>
          <a:prstGeom prst="rect">
            <a:avLst/>
          </a:prstGeom>
          <a:noFill/>
        </p:spPr>
      </p:pic>
    </p:spTree>
    <p:extLst>
      <p:ext uri="{BB962C8B-B14F-4D97-AF65-F5344CB8AC3E}">
        <p14:creationId xmlns:p14="http://schemas.microsoft.com/office/powerpoint/2010/main" val="3773588458"/>
      </p:ext>
    </p:extLst>
  </p:cSld>
  <p:clrMapOvr>
    <a:masterClrMapping/>
  </p:clrMapOvr>
  <p:transition spd="med">
    <p:split orient="vert"/>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67544" y="476672"/>
            <a:ext cx="8229600" cy="1143000"/>
          </a:xfrm>
        </p:spPr>
        <p:txBody>
          <a:bodyPr>
            <a:normAutofit/>
          </a:bodyPr>
          <a:lstStyle/>
          <a:p>
            <a:r>
              <a:rPr lang="fr-FR" sz="2800" baseline="30000" dirty="0" smtClean="0">
                <a:latin typeface="Arial" pitchFamily="34" charset="0"/>
                <a:cs typeface="Arial" pitchFamily="34" charset="0"/>
              </a:rPr>
              <a:t/>
            </a:r>
            <a:br>
              <a:rPr lang="fr-FR" sz="2800" baseline="30000" dirty="0" smtClean="0">
                <a:latin typeface="Arial" pitchFamily="34" charset="0"/>
                <a:cs typeface="Arial" pitchFamily="34" charset="0"/>
              </a:rPr>
            </a:br>
            <a:endParaRPr lang="fr-FR" dirty="0"/>
          </a:p>
        </p:txBody>
      </p:sp>
      <p:pic>
        <p:nvPicPr>
          <p:cNvPr id="2052" name="Picture 4" descr="baby-boxes-permettent-aux-mamans-de-deposer-les-enfants-non-désirés_asset_baby-box"/>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144052" y="1600200"/>
            <a:ext cx="6855896" cy="45259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81766159"/>
      </p:ext>
    </p:extLst>
  </p:cSld>
  <p:clrMapOvr>
    <a:masterClrMapping/>
  </p:clrMapOvr>
  <p:transition spd="med">
    <p:split orient="vert"/>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95536" y="692696"/>
            <a:ext cx="8229600" cy="1143000"/>
          </a:xfrm>
        </p:spPr>
        <p:txBody>
          <a:bodyPr>
            <a:noAutofit/>
          </a:bodyPr>
          <a:lstStyle/>
          <a:p>
            <a:r>
              <a:rPr lang="fr-FR" sz="3200" b="1" dirty="0">
                <a:effectLst>
                  <a:outerShdw blurRad="38100" dist="38100" dir="2700000" algn="tl">
                    <a:srgbClr val="000000">
                      <a:alpha val="43137"/>
                    </a:srgbClr>
                  </a:outerShdw>
                </a:effectLst>
                <a:latin typeface="Arial" panose="020B0604020202020204" pitchFamily="34" charset="0"/>
                <a:cs typeface="Arial" pitchFamily="34" charset="0"/>
              </a:rPr>
              <a:t>XIX</a:t>
            </a:r>
            <a:r>
              <a:rPr lang="fr-FR" sz="3200" b="1" baseline="30000" dirty="0">
                <a:effectLst>
                  <a:outerShdw blurRad="38100" dist="38100" dir="2700000" algn="tl">
                    <a:srgbClr val="000000">
                      <a:alpha val="43137"/>
                    </a:srgbClr>
                  </a:outerShdw>
                </a:effectLst>
                <a:latin typeface="Arial" pitchFamily="34" charset="0"/>
                <a:cs typeface="Arial" pitchFamily="34" charset="0"/>
              </a:rPr>
              <a:t>ème  </a:t>
            </a:r>
            <a:br>
              <a:rPr lang="fr-FR" sz="3200" b="1" baseline="30000" dirty="0">
                <a:effectLst>
                  <a:outerShdw blurRad="38100" dist="38100" dir="2700000" algn="tl">
                    <a:srgbClr val="000000">
                      <a:alpha val="43137"/>
                    </a:srgbClr>
                  </a:outerShdw>
                </a:effectLst>
                <a:latin typeface="Arial" pitchFamily="34" charset="0"/>
                <a:cs typeface="Arial" pitchFamily="34" charset="0"/>
              </a:rPr>
            </a:br>
            <a:r>
              <a:rPr lang="fr-FR" sz="3200" b="1" dirty="0">
                <a:effectLst>
                  <a:outerShdw blurRad="38100" dist="38100" dir="2700000" algn="tl">
                    <a:srgbClr val="000000">
                      <a:alpha val="43137"/>
                    </a:srgbClr>
                  </a:outerShdw>
                </a:effectLst>
                <a:latin typeface="Arial" pitchFamily="34" charset="0"/>
                <a:cs typeface="Arial" pitchFamily="34" charset="0"/>
              </a:rPr>
              <a:t> </a:t>
            </a:r>
            <a:r>
              <a:rPr lang="fr-FR" sz="2800" b="1" dirty="0" smtClean="0">
                <a:effectLst>
                  <a:outerShdw blurRad="38100" dist="38100" dir="2700000" algn="tl">
                    <a:srgbClr val="000000">
                      <a:alpha val="43137"/>
                    </a:srgbClr>
                  </a:outerShdw>
                </a:effectLst>
                <a:latin typeface="Arial" pitchFamily="34" charset="0"/>
                <a:cs typeface="Arial" pitchFamily="34" charset="0"/>
              </a:rPr>
              <a:t>Accueillir , éduquer</a:t>
            </a:r>
            <a:r>
              <a:rPr lang="fr-FR" sz="4000" dirty="0"/>
              <a:t/>
            </a:r>
            <a:br>
              <a:rPr lang="fr-FR" sz="4000" dirty="0"/>
            </a:br>
            <a:r>
              <a:rPr lang="fr-FR" sz="3600" dirty="0" smtClean="0">
                <a:effectLst>
                  <a:outerShdw blurRad="38100" dist="38100" dir="2700000" algn="tl">
                    <a:srgbClr val="000000">
                      <a:alpha val="43137"/>
                    </a:srgbClr>
                  </a:outerShdw>
                </a:effectLst>
              </a:rPr>
              <a:t/>
            </a:r>
            <a:br>
              <a:rPr lang="fr-FR" sz="3600" dirty="0" smtClean="0">
                <a:effectLst>
                  <a:outerShdw blurRad="38100" dist="38100" dir="2700000" algn="tl">
                    <a:srgbClr val="000000">
                      <a:alpha val="43137"/>
                    </a:srgbClr>
                  </a:outerShdw>
                </a:effectLst>
              </a:rPr>
            </a:br>
            <a:endParaRPr lang="fr-FR" sz="3600" dirty="0">
              <a:effectLst>
                <a:outerShdw blurRad="38100" dist="38100" dir="2700000" algn="tl">
                  <a:srgbClr val="000000">
                    <a:alpha val="43137"/>
                  </a:srgbClr>
                </a:outerShdw>
              </a:effectLst>
            </a:endParaRPr>
          </a:p>
        </p:txBody>
      </p:sp>
      <p:pic>
        <p:nvPicPr>
          <p:cNvPr id="24579" name="Picture 3" descr="C:\Users\gbronsard\Desktop\DU Ped\musee-de-l-assistance-publique-hopitaux-de-paris.jpg"/>
          <p:cNvPicPr>
            <a:picLocks noChangeAspect="1" noChangeArrowheads="1"/>
          </p:cNvPicPr>
          <p:nvPr/>
        </p:nvPicPr>
        <p:blipFill>
          <a:blip r:embed="rId2" cstate="print"/>
          <a:srcRect/>
          <a:stretch>
            <a:fillRect/>
          </a:stretch>
        </p:blipFill>
        <p:spPr bwMode="auto">
          <a:xfrm>
            <a:off x="2483768" y="1860485"/>
            <a:ext cx="3888432" cy="2533295"/>
          </a:xfrm>
          <a:prstGeom prst="rect">
            <a:avLst/>
          </a:prstGeom>
          <a:noFill/>
        </p:spPr>
      </p:pic>
      <p:sp>
        <p:nvSpPr>
          <p:cNvPr id="8" name="Rectangle 7"/>
          <p:cNvSpPr/>
          <p:nvPr/>
        </p:nvSpPr>
        <p:spPr>
          <a:xfrm>
            <a:off x="1331640" y="5157192"/>
            <a:ext cx="5990486" cy="523220"/>
          </a:xfrm>
          <a:prstGeom prst="rect">
            <a:avLst/>
          </a:prstGeom>
        </p:spPr>
        <p:txBody>
          <a:bodyPr wrap="none">
            <a:spAutoFit/>
          </a:bodyPr>
          <a:lstStyle/>
          <a:p>
            <a:r>
              <a:rPr lang="fr-FR" sz="2800" dirty="0" smtClean="0">
                <a:effectLst>
                  <a:outerShdw blurRad="38100" dist="38100" dir="2700000" algn="tl">
                    <a:srgbClr val="000000">
                      <a:alpha val="43137"/>
                    </a:srgbClr>
                  </a:outerShdw>
                </a:effectLst>
              </a:rPr>
              <a:t>Création de l’Assistance Publique (1849)</a:t>
            </a:r>
          </a:p>
        </p:txBody>
      </p:sp>
      <p:sp>
        <p:nvSpPr>
          <p:cNvPr id="3" name="Espace réservé du contenu 2"/>
          <p:cNvSpPr>
            <a:spLocks noGrp="1"/>
          </p:cNvSpPr>
          <p:nvPr>
            <p:ph idx="1"/>
          </p:nvPr>
        </p:nvSpPr>
        <p:spPr>
          <a:xfrm>
            <a:off x="457200" y="1340768"/>
            <a:ext cx="8229600" cy="4785395"/>
          </a:xfrm>
        </p:spPr>
        <p:txBody>
          <a:bodyPr/>
          <a:lstStyle/>
          <a:p>
            <a:endParaRPr lang="fr-FR" dirty="0" smtClean="0"/>
          </a:p>
          <a:p>
            <a:endParaRPr lang="fr-FR" dirty="0"/>
          </a:p>
        </p:txBody>
      </p:sp>
    </p:spTree>
    <p:extLst>
      <p:ext uri="{BB962C8B-B14F-4D97-AF65-F5344CB8AC3E}">
        <p14:creationId xmlns:p14="http://schemas.microsoft.com/office/powerpoint/2010/main" val="3219263992"/>
      </p:ext>
    </p:extLst>
  </p:cSld>
  <p:clrMapOvr>
    <a:masterClrMapping/>
  </p:clrMapOvr>
  <p:transition spd="med">
    <p:split orient="vert"/>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95536" y="692696"/>
            <a:ext cx="8229600" cy="1143000"/>
          </a:xfrm>
        </p:spPr>
        <p:txBody>
          <a:bodyPr>
            <a:noAutofit/>
          </a:bodyPr>
          <a:lstStyle/>
          <a:p>
            <a:r>
              <a:rPr lang="fr-FR" sz="3200" b="1" dirty="0">
                <a:effectLst>
                  <a:outerShdw blurRad="38100" dist="38100" dir="2700000" algn="tl">
                    <a:srgbClr val="000000">
                      <a:alpha val="43137"/>
                    </a:srgbClr>
                  </a:outerShdw>
                </a:effectLst>
                <a:latin typeface="Arial" panose="020B0604020202020204" pitchFamily="34" charset="0"/>
                <a:cs typeface="Arial" pitchFamily="34" charset="0"/>
              </a:rPr>
              <a:t>XIX</a:t>
            </a:r>
            <a:r>
              <a:rPr lang="fr-FR" sz="3200" b="1" baseline="30000" dirty="0">
                <a:effectLst>
                  <a:outerShdw blurRad="38100" dist="38100" dir="2700000" algn="tl">
                    <a:srgbClr val="000000">
                      <a:alpha val="43137"/>
                    </a:srgbClr>
                  </a:outerShdw>
                </a:effectLst>
                <a:latin typeface="Arial" pitchFamily="34" charset="0"/>
                <a:cs typeface="Arial" pitchFamily="34" charset="0"/>
              </a:rPr>
              <a:t>ème  </a:t>
            </a:r>
            <a:br>
              <a:rPr lang="fr-FR" sz="3200" b="1" baseline="30000" dirty="0">
                <a:effectLst>
                  <a:outerShdw blurRad="38100" dist="38100" dir="2700000" algn="tl">
                    <a:srgbClr val="000000">
                      <a:alpha val="43137"/>
                    </a:srgbClr>
                  </a:outerShdw>
                </a:effectLst>
                <a:latin typeface="Arial" pitchFamily="34" charset="0"/>
                <a:cs typeface="Arial" pitchFamily="34" charset="0"/>
              </a:rPr>
            </a:br>
            <a:r>
              <a:rPr lang="fr-FR" sz="3200" b="1" dirty="0">
                <a:effectLst>
                  <a:outerShdw blurRad="38100" dist="38100" dir="2700000" algn="tl">
                    <a:srgbClr val="000000">
                      <a:alpha val="43137"/>
                    </a:srgbClr>
                  </a:outerShdw>
                </a:effectLst>
                <a:latin typeface="Arial" pitchFamily="34" charset="0"/>
                <a:cs typeface="Arial" pitchFamily="34" charset="0"/>
              </a:rPr>
              <a:t> </a:t>
            </a:r>
            <a:r>
              <a:rPr lang="fr-FR" sz="2800" b="1" dirty="0" smtClean="0">
                <a:effectLst>
                  <a:outerShdw blurRad="38100" dist="38100" dir="2700000" algn="tl">
                    <a:srgbClr val="000000">
                      <a:alpha val="43137"/>
                    </a:srgbClr>
                  </a:outerShdw>
                </a:effectLst>
                <a:latin typeface="Arial" pitchFamily="34" charset="0"/>
                <a:cs typeface="Arial" pitchFamily="34" charset="0"/>
              </a:rPr>
              <a:t>Accueillir, éduquer…protéger</a:t>
            </a:r>
            <a:r>
              <a:rPr lang="fr-FR" sz="4000" dirty="0"/>
              <a:t/>
            </a:r>
            <a:br>
              <a:rPr lang="fr-FR" sz="4000" dirty="0"/>
            </a:br>
            <a:r>
              <a:rPr lang="fr-FR" sz="3600" dirty="0" smtClean="0">
                <a:effectLst>
                  <a:outerShdw blurRad="38100" dist="38100" dir="2700000" algn="tl">
                    <a:srgbClr val="000000">
                      <a:alpha val="43137"/>
                    </a:srgbClr>
                  </a:outerShdw>
                </a:effectLst>
              </a:rPr>
              <a:t/>
            </a:r>
            <a:br>
              <a:rPr lang="fr-FR" sz="3600" dirty="0" smtClean="0">
                <a:effectLst>
                  <a:outerShdw blurRad="38100" dist="38100" dir="2700000" algn="tl">
                    <a:srgbClr val="000000">
                      <a:alpha val="43137"/>
                    </a:srgbClr>
                  </a:outerShdw>
                </a:effectLst>
              </a:rPr>
            </a:br>
            <a:endParaRPr lang="fr-FR" sz="3600" dirty="0">
              <a:effectLst>
                <a:outerShdw blurRad="38100" dist="38100" dir="2700000" algn="tl">
                  <a:srgbClr val="000000">
                    <a:alpha val="43137"/>
                  </a:srgbClr>
                </a:outerShdw>
              </a:effectLst>
            </a:endParaRPr>
          </a:p>
        </p:txBody>
      </p:sp>
      <p:sp>
        <p:nvSpPr>
          <p:cNvPr id="5" name="ZoneTexte 4"/>
          <p:cNvSpPr txBox="1"/>
          <p:nvPr/>
        </p:nvSpPr>
        <p:spPr>
          <a:xfrm>
            <a:off x="3074088" y="6381328"/>
            <a:ext cx="8561511" cy="369332"/>
          </a:xfrm>
          <a:prstGeom prst="rect">
            <a:avLst/>
          </a:prstGeom>
          <a:noFill/>
        </p:spPr>
        <p:txBody>
          <a:bodyPr wrap="square" rtlCol="0">
            <a:spAutoFit/>
          </a:bodyPr>
          <a:lstStyle/>
          <a:p>
            <a:r>
              <a:rPr lang="fr-FR" dirty="0" smtClean="0"/>
              <a:t>Cosette (1879-1880), Bayard</a:t>
            </a:r>
            <a:endParaRPr lang="fr-FR" sz="2800" dirty="0" smtClean="0">
              <a:effectLst>
                <a:outerShdw blurRad="38100" dist="38100" dir="2700000" algn="tl">
                  <a:srgbClr val="000000">
                    <a:alpha val="43137"/>
                  </a:srgbClr>
                </a:outerShdw>
              </a:effectLst>
            </a:endParaRPr>
          </a:p>
        </p:txBody>
      </p:sp>
      <p:pic>
        <p:nvPicPr>
          <p:cNvPr id="2050" name="Picture 2" descr="https://static.wixstatic.com/media/a297a0_f4fac1e48e6c48aa8a75d1ce9744bdd0~mv2.jpg/v1/fill/w_401,h_652,al_c,q_80,usm_0.66_1.00_0.01,enc_avif,quality_auto/a297a0_f4fac1e48e6c48aa8a75d1ce9744bdd0~mv2.jp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602124" y="1340768"/>
            <a:ext cx="3816424" cy="496855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94621334"/>
      </p:ext>
    </p:extLst>
  </p:cSld>
  <p:clrMapOvr>
    <a:masterClrMapping/>
  </p:clrMapOvr>
  <p:transition spd="med">
    <p:split orient="vert"/>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sz="2400" b="1" dirty="0" smtClean="0">
                <a:effectLst>
                  <a:outerShdw blurRad="38100" dist="38100" dir="2700000" algn="tl">
                    <a:srgbClr val="000000">
                      <a:alpha val="43137"/>
                    </a:srgbClr>
                  </a:outerShdw>
                </a:effectLst>
                <a:latin typeface="Arial" pitchFamily="34" charset="0"/>
                <a:cs typeface="Arial" pitchFamily="34" charset="0"/>
              </a:rPr>
              <a:t>Alphonse de Lamartine, 1838 « Discours sur les enfants trouvés » à la séance générale annuelle de la société de la morale chrétienne </a:t>
            </a:r>
          </a:p>
        </p:txBody>
      </p:sp>
      <p:sp>
        <p:nvSpPr>
          <p:cNvPr id="3" name="Espace réservé du contenu 2"/>
          <p:cNvSpPr>
            <a:spLocks noGrp="1"/>
          </p:cNvSpPr>
          <p:nvPr>
            <p:ph idx="1"/>
          </p:nvPr>
        </p:nvSpPr>
        <p:spPr>
          <a:xfrm>
            <a:off x="636712" y="1556792"/>
            <a:ext cx="8507288" cy="6048672"/>
          </a:xfrm>
        </p:spPr>
        <p:txBody>
          <a:bodyPr>
            <a:normAutofit fontScale="55000" lnSpcReduction="20000"/>
          </a:bodyPr>
          <a:lstStyle/>
          <a:p>
            <a:pPr>
              <a:lnSpc>
                <a:spcPct val="170000"/>
              </a:lnSpc>
            </a:pPr>
            <a:r>
              <a:rPr lang="fr-FR" sz="3000" i="1" dirty="0" smtClean="0">
                <a:effectLst>
                  <a:outerShdw blurRad="38100" dist="38100" dir="2700000" algn="tl">
                    <a:srgbClr val="000000">
                      <a:alpha val="43137"/>
                    </a:srgbClr>
                  </a:outerShdw>
                </a:effectLst>
                <a:latin typeface="Arial" pitchFamily="34" charset="0"/>
                <a:cs typeface="Arial" pitchFamily="34" charset="0"/>
              </a:rPr>
              <a:t>« Quoi ! N’est-ce pas une rigueur ? Une peine ? Un exil ? Une barbarie ? Ah ! demandez-le à votre propre cœur intimement interrogé, demandez-le à ces convois presque funèbres de ces enfants expatriés que nous rencontrons par longues files sur nos routes, le front pâle, les yeux mouillés, les visages mornes (…). Demandez-le, j’ai été vingt fois témoin moi-même de ces lamentables exécutions, demandez-le à ces enfants que votre gendarmerie vient enlever de force à celle qui a été jusque-là sa mère, et qui se cramponne à la porte de la chaumière dont on vient de l’arracher à jamais ! Demandez-le à ces pauvres mères indigentes qui courent de chez elle chez le maire, de chez le maire à la préfecture, pour faire révoquer l’ordre inflexible (…). Demandez-le aux suicides précoces d’enfants déplacés, qui, dans mon département même, ne pouvant supporter l’angoisse de ces séparations, se sont précipités dans le puits de la maison ou dans l’étang du village». </a:t>
            </a:r>
          </a:p>
          <a:p>
            <a:endParaRPr lang="fr-FR" dirty="0">
              <a:effectLst>
                <a:outerShdw blurRad="38100" dist="38100" dir="2700000" algn="tl">
                  <a:srgbClr val="000000">
                    <a:alpha val="43137"/>
                  </a:srgbClr>
                </a:outerShdw>
              </a:effectLst>
              <a:latin typeface="Arial" pitchFamily="34" charset="0"/>
              <a:cs typeface="Arial" pitchFamily="34" charset="0"/>
            </a:endParaRPr>
          </a:p>
        </p:txBody>
      </p:sp>
    </p:spTree>
    <p:extLst>
      <p:ext uri="{BB962C8B-B14F-4D97-AF65-F5344CB8AC3E}">
        <p14:creationId xmlns:p14="http://schemas.microsoft.com/office/powerpoint/2010/main" val="1298528522"/>
      </p:ext>
    </p:extLst>
  </p:cSld>
  <p:clrMapOvr>
    <a:masterClrMapping/>
  </p:clrMapOvr>
  <p:transition spd="med">
    <p:split orient="vert"/>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sp>
        <p:nvSpPr>
          <p:cNvPr id="3" name="Espace réservé du contenu 2"/>
          <p:cNvSpPr>
            <a:spLocks noGrp="1"/>
          </p:cNvSpPr>
          <p:nvPr>
            <p:ph idx="1"/>
          </p:nvPr>
        </p:nvSpPr>
        <p:spPr>
          <a:xfrm>
            <a:off x="457200" y="764704"/>
            <a:ext cx="8507288" cy="6264696"/>
          </a:xfrm>
        </p:spPr>
        <p:txBody>
          <a:bodyPr>
            <a:normAutofit fontScale="85000" lnSpcReduction="10000"/>
          </a:bodyPr>
          <a:lstStyle/>
          <a:p>
            <a:pPr>
              <a:buNone/>
            </a:pPr>
            <a:endParaRPr lang="fr-FR" sz="3000" i="1" dirty="0" smtClean="0">
              <a:effectLst>
                <a:outerShdw blurRad="38100" dist="38100" dir="2700000" algn="tl">
                  <a:srgbClr val="000000">
                    <a:alpha val="43137"/>
                  </a:srgbClr>
                </a:outerShdw>
              </a:effectLst>
              <a:latin typeface="Arial" pitchFamily="34" charset="0"/>
              <a:cs typeface="Arial" pitchFamily="34" charset="0"/>
            </a:endParaRPr>
          </a:p>
          <a:p>
            <a:endParaRPr lang="fr-FR" sz="3000" i="1" dirty="0" smtClean="0">
              <a:effectLst>
                <a:outerShdw blurRad="38100" dist="38100" dir="2700000" algn="tl">
                  <a:srgbClr val="000000">
                    <a:alpha val="43137"/>
                  </a:srgbClr>
                </a:outerShdw>
              </a:effectLst>
              <a:latin typeface="Arial" pitchFamily="34" charset="0"/>
              <a:cs typeface="Arial" pitchFamily="34" charset="0"/>
            </a:endParaRPr>
          </a:p>
          <a:p>
            <a:pPr>
              <a:lnSpc>
                <a:spcPct val="160000"/>
              </a:lnSpc>
            </a:pPr>
            <a:r>
              <a:rPr lang="fr-FR" sz="2600" i="1" dirty="0" smtClean="0">
                <a:effectLst>
                  <a:outerShdw blurRad="38100" dist="38100" dir="2700000" algn="tl">
                    <a:srgbClr val="000000">
                      <a:alpha val="43137"/>
                    </a:srgbClr>
                  </a:outerShdw>
                </a:effectLst>
                <a:latin typeface="Arial" pitchFamily="34" charset="0"/>
                <a:cs typeface="Arial" pitchFamily="34" charset="0"/>
              </a:rPr>
              <a:t>Que faites-vous par le déplacement et l’échange forcé des enfants trouvés ? Vous endurcissez l’âme de l’enfant que vous promenez d’une famille à l’autre pour lui apprendre bien qu’il n’en avait aucune (…). Vous ravalez sa nature en lui montrant qu’il n’est pour vous qu’un rebut de l’humanité, à qui on ne tient compte ni de ses affections, ni de ses larmes, qu’on déporte d’un sol à un autre comme un vil bétail ! (…). Vous lui enseignez à ne s’attacher à rien, à ne rien aimer</a:t>
            </a:r>
            <a:r>
              <a:rPr lang="fr-FR" sz="2600" i="1" baseline="30000" dirty="0" smtClean="0">
                <a:effectLst>
                  <a:outerShdw blurRad="38100" dist="38100" dir="2700000" algn="tl">
                    <a:srgbClr val="000000">
                      <a:alpha val="43137"/>
                    </a:srgbClr>
                  </a:outerShdw>
                </a:effectLst>
                <a:latin typeface="Arial" pitchFamily="34" charset="0"/>
                <a:cs typeface="Arial" pitchFamily="34" charset="0"/>
              </a:rPr>
              <a:t> </a:t>
            </a:r>
            <a:r>
              <a:rPr lang="fr-FR" sz="2600" dirty="0" smtClean="0">
                <a:effectLst>
                  <a:outerShdw blurRad="38100" dist="38100" dir="2700000" algn="tl">
                    <a:srgbClr val="000000">
                      <a:alpha val="43137"/>
                    </a:srgbClr>
                  </a:outerShdw>
                </a:effectLst>
                <a:latin typeface="Arial" pitchFamily="34" charset="0"/>
                <a:cs typeface="Arial" pitchFamily="34" charset="0"/>
              </a:rPr>
              <a:t>.</a:t>
            </a:r>
            <a:endParaRPr lang="fr-FR" sz="2600" i="1" dirty="0" smtClean="0">
              <a:effectLst>
                <a:outerShdw blurRad="38100" dist="38100" dir="2700000" algn="tl">
                  <a:srgbClr val="000000">
                    <a:alpha val="43137"/>
                  </a:srgbClr>
                </a:outerShdw>
              </a:effectLst>
              <a:latin typeface="Arial" pitchFamily="34" charset="0"/>
              <a:cs typeface="Arial" pitchFamily="34" charset="0"/>
            </a:endParaRPr>
          </a:p>
          <a:p>
            <a:endParaRPr lang="fr-FR" sz="3000" dirty="0" smtClean="0">
              <a:effectLst>
                <a:outerShdw blurRad="38100" dist="38100" dir="2700000" algn="tl">
                  <a:srgbClr val="000000">
                    <a:alpha val="43137"/>
                  </a:srgbClr>
                </a:outerShdw>
              </a:effectLst>
              <a:latin typeface="Arial" pitchFamily="34" charset="0"/>
              <a:cs typeface="Arial" pitchFamily="34" charset="0"/>
            </a:endParaRPr>
          </a:p>
          <a:p>
            <a:pPr>
              <a:buNone/>
            </a:pPr>
            <a:r>
              <a:rPr lang="fr-FR" sz="3000" dirty="0" smtClean="0">
                <a:effectLst>
                  <a:outerShdw blurRad="38100" dist="38100" dir="2700000" algn="tl">
                    <a:srgbClr val="000000">
                      <a:alpha val="43137"/>
                    </a:srgbClr>
                  </a:outerShdw>
                </a:effectLst>
                <a:latin typeface="Arial" pitchFamily="34" charset="0"/>
                <a:cs typeface="Arial" pitchFamily="34" charset="0"/>
              </a:rPr>
              <a:t>	</a:t>
            </a:r>
            <a:endParaRPr lang="fr-FR" dirty="0">
              <a:effectLst>
                <a:outerShdw blurRad="38100" dist="38100" dir="2700000" algn="tl">
                  <a:srgbClr val="000000">
                    <a:alpha val="43137"/>
                  </a:srgbClr>
                </a:outerShdw>
              </a:effectLst>
              <a:latin typeface="Arial" pitchFamily="34" charset="0"/>
              <a:cs typeface="Arial" pitchFamily="34" charset="0"/>
            </a:endParaRPr>
          </a:p>
        </p:txBody>
      </p:sp>
    </p:spTree>
    <p:extLst>
      <p:ext uri="{BB962C8B-B14F-4D97-AF65-F5344CB8AC3E}">
        <p14:creationId xmlns:p14="http://schemas.microsoft.com/office/powerpoint/2010/main" val="2341268444"/>
      </p:ext>
    </p:extLst>
  </p:cSld>
  <p:clrMapOvr>
    <a:masterClrMapping/>
  </p:clrMapOvr>
  <p:transition spd="med">
    <p:split orient="vert"/>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67544" y="476672"/>
            <a:ext cx="8229600" cy="1143000"/>
          </a:xfrm>
        </p:spPr>
        <p:txBody>
          <a:bodyPr>
            <a:normAutofit fontScale="90000"/>
          </a:bodyPr>
          <a:lstStyle/>
          <a:p>
            <a:r>
              <a:rPr lang="fr-FR" sz="3600" b="1" dirty="0" smtClean="0">
                <a:effectLst>
                  <a:outerShdw blurRad="38100" dist="38100" dir="2700000" algn="tl">
                    <a:srgbClr val="000000">
                      <a:alpha val="43137"/>
                    </a:srgbClr>
                  </a:outerShdw>
                </a:effectLst>
                <a:latin typeface="Arial" panose="020B0604020202020204" pitchFamily="34" charset="0"/>
                <a:cs typeface="Arial" pitchFamily="34" charset="0"/>
              </a:rPr>
              <a:t>XIX</a:t>
            </a:r>
            <a:r>
              <a:rPr lang="fr-FR" sz="3600" b="1" baseline="30000" dirty="0" smtClean="0">
                <a:effectLst>
                  <a:outerShdw blurRad="38100" dist="38100" dir="2700000" algn="tl">
                    <a:srgbClr val="000000">
                      <a:alpha val="43137"/>
                    </a:srgbClr>
                  </a:outerShdw>
                </a:effectLst>
                <a:latin typeface="Arial" panose="020B0604020202020204" pitchFamily="34" charset="0"/>
                <a:cs typeface="Arial" pitchFamily="34" charset="0"/>
              </a:rPr>
              <a:t>ème</a:t>
            </a:r>
            <a:br>
              <a:rPr lang="fr-FR" sz="3600" b="1" baseline="30000" dirty="0" smtClean="0">
                <a:effectLst>
                  <a:outerShdw blurRad="38100" dist="38100" dir="2700000" algn="tl">
                    <a:srgbClr val="000000">
                      <a:alpha val="43137"/>
                    </a:srgbClr>
                  </a:outerShdw>
                </a:effectLst>
                <a:latin typeface="Arial" panose="020B0604020202020204" pitchFamily="34" charset="0"/>
                <a:cs typeface="Arial" pitchFamily="34" charset="0"/>
              </a:rPr>
            </a:br>
            <a:r>
              <a:rPr lang="fr-FR" sz="3600" b="1" baseline="30000" dirty="0" smtClean="0">
                <a:effectLst>
                  <a:outerShdw blurRad="38100" dist="38100" dir="2700000" algn="tl">
                    <a:srgbClr val="000000">
                      <a:alpha val="43137"/>
                    </a:srgbClr>
                  </a:outerShdw>
                </a:effectLst>
                <a:latin typeface="Arial" panose="020B0604020202020204" pitchFamily="34" charset="0"/>
                <a:cs typeface="Arial" pitchFamily="34" charset="0"/>
              </a:rPr>
              <a:t/>
            </a:r>
            <a:br>
              <a:rPr lang="fr-FR" sz="3600" b="1" baseline="30000" dirty="0" smtClean="0">
                <a:effectLst>
                  <a:outerShdw blurRad="38100" dist="38100" dir="2700000" algn="tl">
                    <a:srgbClr val="000000">
                      <a:alpha val="43137"/>
                    </a:srgbClr>
                  </a:outerShdw>
                </a:effectLst>
                <a:latin typeface="Arial" panose="020B0604020202020204" pitchFamily="34" charset="0"/>
                <a:cs typeface="Arial" pitchFamily="34" charset="0"/>
              </a:rPr>
            </a:br>
            <a:r>
              <a:rPr lang="fr-FR" sz="3600" b="1" baseline="30000" dirty="0" smtClean="0">
                <a:effectLst>
                  <a:outerShdw blurRad="38100" dist="38100" dir="2700000" algn="tl">
                    <a:srgbClr val="000000">
                      <a:alpha val="43137"/>
                    </a:srgbClr>
                  </a:outerShdw>
                </a:effectLst>
                <a:latin typeface="Arial" panose="020B0604020202020204" pitchFamily="34" charset="0"/>
                <a:cs typeface="Arial" pitchFamily="34" charset="0"/>
              </a:rPr>
              <a:t>La maltraitance comme objet médical</a:t>
            </a:r>
            <a:r>
              <a:rPr lang="fr-FR" sz="3600" b="1" dirty="0" smtClean="0">
                <a:effectLst>
                  <a:outerShdw blurRad="38100" dist="38100" dir="2700000" algn="tl">
                    <a:srgbClr val="000000">
                      <a:alpha val="43137"/>
                    </a:srgbClr>
                  </a:outerShdw>
                </a:effectLst>
                <a:latin typeface="Arial" panose="020B0604020202020204" pitchFamily="34" charset="0"/>
                <a:cs typeface="Arial" pitchFamily="34" charset="0"/>
              </a:rPr>
              <a:t> </a:t>
            </a:r>
            <a:endParaRPr lang="fr-FR" dirty="0"/>
          </a:p>
        </p:txBody>
      </p:sp>
      <p:sp>
        <p:nvSpPr>
          <p:cNvPr id="6" name="Espace réservé du contenu 5"/>
          <p:cNvSpPr>
            <a:spLocks noGrp="1"/>
          </p:cNvSpPr>
          <p:nvPr>
            <p:ph idx="1"/>
          </p:nvPr>
        </p:nvSpPr>
        <p:spPr>
          <a:xfrm>
            <a:off x="467544" y="1916832"/>
            <a:ext cx="8229600" cy="4525963"/>
          </a:xfrm>
        </p:spPr>
        <p:txBody>
          <a:bodyPr>
            <a:normAutofit lnSpcReduction="10000"/>
          </a:bodyPr>
          <a:lstStyle/>
          <a:p>
            <a:pPr>
              <a:buNone/>
            </a:pPr>
            <a:r>
              <a:rPr lang="fr-FR" dirty="0" smtClean="0">
                <a:effectLst>
                  <a:outerShdw blurRad="38100" dist="38100" dir="2700000" algn="tl">
                    <a:srgbClr val="000000">
                      <a:alpha val="43137"/>
                    </a:srgbClr>
                  </a:outerShdw>
                </a:effectLst>
                <a:latin typeface="Arial" pitchFamily="34" charset="0"/>
                <a:cs typeface="Arial" pitchFamily="34" charset="0"/>
              </a:rPr>
              <a:t>    </a:t>
            </a:r>
          </a:p>
          <a:p>
            <a:pPr>
              <a:buNone/>
            </a:pPr>
            <a:endParaRPr lang="fr-FR" sz="2800" dirty="0">
              <a:effectLst>
                <a:outerShdw blurRad="38100" dist="38100" dir="2700000" algn="tl">
                  <a:srgbClr val="000000">
                    <a:alpha val="43137"/>
                  </a:srgbClr>
                </a:outerShdw>
              </a:effectLst>
              <a:latin typeface="Arial" pitchFamily="34" charset="0"/>
              <a:cs typeface="Arial" pitchFamily="34" charset="0"/>
            </a:endParaRPr>
          </a:p>
          <a:p>
            <a:pPr>
              <a:buNone/>
            </a:pPr>
            <a:endParaRPr lang="fr-FR" sz="2800" dirty="0" smtClean="0">
              <a:effectLst>
                <a:outerShdw blurRad="38100" dist="38100" dir="2700000" algn="tl">
                  <a:srgbClr val="000000">
                    <a:alpha val="43137"/>
                  </a:srgbClr>
                </a:outerShdw>
              </a:effectLst>
              <a:latin typeface="Arial" pitchFamily="34" charset="0"/>
              <a:cs typeface="Arial" pitchFamily="34" charset="0"/>
            </a:endParaRPr>
          </a:p>
          <a:p>
            <a:pPr>
              <a:buNone/>
            </a:pPr>
            <a:endParaRPr lang="fr-FR" sz="2800" dirty="0">
              <a:effectLst>
                <a:outerShdw blurRad="38100" dist="38100" dir="2700000" algn="tl">
                  <a:srgbClr val="000000">
                    <a:alpha val="43137"/>
                  </a:srgbClr>
                </a:outerShdw>
              </a:effectLst>
              <a:latin typeface="Arial" pitchFamily="34" charset="0"/>
              <a:cs typeface="Arial" pitchFamily="34" charset="0"/>
            </a:endParaRPr>
          </a:p>
          <a:p>
            <a:pPr>
              <a:buNone/>
            </a:pPr>
            <a:endParaRPr lang="fr-FR" sz="2800" dirty="0" smtClean="0">
              <a:effectLst>
                <a:outerShdw blurRad="38100" dist="38100" dir="2700000" algn="tl">
                  <a:srgbClr val="000000">
                    <a:alpha val="43137"/>
                  </a:srgbClr>
                </a:outerShdw>
              </a:effectLst>
              <a:latin typeface="Arial" pitchFamily="34" charset="0"/>
              <a:cs typeface="Arial" pitchFamily="34" charset="0"/>
            </a:endParaRPr>
          </a:p>
          <a:p>
            <a:pPr>
              <a:buNone/>
            </a:pPr>
            <a:r>
              <a:rPr lang="fr-FR" sz="2800" dirty="0">
                <a:effectLst>
                  <a:outerShdw blurRad="38100" dist="38100" dir="2700000" algn="tl">
                    <a:srgbClr val="000000">
                      <a:alpha val="43137"/>
                    </a:srgbClr>
                  </a:outerShdw>
                </a:effectLst>
                <a:latin typeface="Arial" pitchFamily="34" charset="0"/>
                <a:cs typeface="Arial" pitchFamily="34" charset="0"/>
              </a:rPr>
              <a:t>	</a:t>
            </a:r>
            <a:r>
              <a:rPr lang="fr-FR" sz="2800" dirty="0" smtClean="0">
                <a:effectLst>
                  <a:outerShdw blurRad="38100" dist="38100" dir="2700000" algn="tl">
                    <a:srgbClr val="000000">
                      <a:alpha val="43137"/>
                    </a:srgbClr>
                  </a:outerShdw>
                </a:effectLst>
                <a:latin typeface="Arial" pitchFamily="34" charset="0"/>
                <a:cs typeface="Arial" pitchFamily="34" charset="0"/>
              </a:rPr>
              <a:t>		     Ambroise Tardieu, 1860 </a:t>
            </a:r>
          </a:p>
          <a:p>
            <a:pPr>
              <a:buNone/>
            </a:pPr>
            <a:endParaRPr lang="fr-FR" dirty="0" smtClean="0">
              <a:effectLst>
                <a:outerShdw blurRad="38100" dist="38100" dir="2700000" algn="tl">
                  <a:srgbClr val="000000">
                    <a:alpha val="43137"/>
                  </a:srgbClr>
                </a:outerShdw>
              </a:effectLst>
            </a:endParaRPr>
          </a:p>
          <a:p>
            <a:pPr>
              <a:buNone/>
            </a:pPr>
            <a:r>
              <a:rPr lang="fr-FR" dirty="0" smtClean="0">
                <a:effectLst>
                  <a:outerShdw blurRad="38100" dist="38100" dir="2700000" algn="tl">
                    <a:srgbClr val="000000">
                      <a:alpha val="43137"/>
                    </a:srgbClr>
                  </a:outerShdw>
                </a:effectLst>
              </a:rPr>
              <a:t>Conséquences physiques, psychiques et médico-légales des mauvais traitements à enfant</a:t>
            </a:r>
          </a:p>
        </p:txBody>
      </p:sp>
      <p:pic>
        <p:nvPicPr>
          <p:cNvPr id="1026" name="Picture 2" descr="C:\Users\0157011A\Desktop\Articles internes\ambroise-tardieu-national-library-of-medicine.jpg"/>
          <p:cNvPicPr>
            <a:picLocks noChangeAspect="1" noChangeArrowheads="1"/>
          </p:cNvPicPr>
          <p:nvPr/>
        </p:nvPicPr>
        <p:blipFill>
          <a:blip r:embed="rId2" cstate="print"/>
          <a:srcRect/>
          <a:stretch>
            <a:fillRect/>
          </a:stretch>
        </p:blipFill>
        <p:spPr bwMode="auto">
          <a:xfrm>
            <a:off x="3923928" y="2185710"/>
            <a:ext cx="1687456" cy="1994103"/>
          </a:xfrm>
          <a:prstGeom prst="rect">
            <a:avLst/>
          </a:prstGeom>
          <a:noFill/>
        </p:spPr>
      </p:pic>
    </p:spTree>
    <p:extLst>
      <p:ext uri="{BB962C8B-B14F-4D97-AF65-F5344CB8AC3E}">
        <p14:creationId xmlns:p14="http://schemas.microsoft.com/office/powerpoint/2010/main" val="1617657617"/>
      </p:ext>
    </p:extLst>
  </p:cSld>
  <p:clrMapOvr>
    <a:masterClrMapping/>
  </p:clrMapOvr>
  <p:transition spd="med">
    <p:split orient="vert"/>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FR" sz="3600" b="1" dirty="0" smtClean="0">
                <a:solidFill>
                  <a:schemeClr val="tx2">
                    <a:lumMod val="50000"/>
                  </a:schemeClr>
                </a:solidFill>
                <a:effectLst>
                  <a:outerShdw blurRad="38100" dist="38100" dir="2700000" algn="tl">
                    <a:srgbClr val="000000">
                      <a:alpha val="43137"/>
                    </a:srgbClr>
                  </a:outerShdw>
                </a:effectLst>
              </a:rPr>
              <a:t>Le piège des incasables</a:t>
            </a:r>
            <a:endParaRPr lang="fr-FR" sz="2400" dirty="0">
              <a:solidFill>
                <a:schemeClr val="tx2"/>
              </a:solidFill>
              <a:effectLst>
                <a:outerShdw blurRad="38100" dist="38100" dir="2700000" algn="tl">
                  <a:srgbClr val="000000">
                    <a:alpha val="43137"/>
                  </a:srgbClr>
                </a:outerShdw>
              </a:effectLst>
            </a:endParaRPr>
          </a:p>
        </p:txBody>
      </p:sp>
      <p:sp>
        <p:nvSpPr>
          <p:cNvPr id="3" name="Espace réservé du contenu 2"/>
          <p:cNvSpPr>
            <a:spLocks noGrp="1"/>
          </p:cNvSpPr>
          <p:nvPr>
            <p:ph idx="1"/>
          </p:nvPr>
        </p:nvSpPr>
        <p:spPr>
          <a:xfrm>
            <a:off x="318356" y="1700808"/>
            <a:ext cx="8507288" cy="6048672"/>
          </a:xfrm>
        </p:spPr>
        <p:txBody>
          <a:bodyPr>
            <a:normAutofit lnSpcReduction="10000"/>
          </a:bodyPr>
          <a:lstStyle/>
          <a:p>
            <a:r>
              <a:rPr lang="fr-FR" dirty="0">
                <a:effectLst>
                  <a:outerShdw blurRad="38100" dist="38100" dir="2700000" algn="tl">
                    <a:srgbClr val="000000">
                      <a:alpha val="43137"/>
                    </a:srgbClr>
                  </a:outerShdw>
                </a:effectLst>
                <a:latin typeface="Arial" pitchFamily="34" charset="0"/>
                <a:cs typeface="Arial" pitchFamily="34" charset="0"/>
              </a:rPr>
              <a:t>Excès de </a:t>
            </a:r>
            <a:r>
              <a:rPr lang="fr-FR" dirty="0" smtClean="0">
                <a:effectLst>
                  <a:outerShdw blurRad="38100" dist="38100" dir="2700000" algn="tl">
                    <a:srgbClr val="000000">
                      <a:alpha val="43137"/>
                    </a:srgbClr>
                  </a:outerShdw>
                </a:effectLst>
                <a:latin typeface="Arial" pitchFamily="34" charset="0"/>
                <a:cs typeface="Arial" pitchFamily="34" charset="0"/>
              </a:rPr>
              <a:t>case</a:t>
            </a:r>
          </a:p>
          <a:p>
            <a:endParaRPr lang="fr-FR" dirty="0" smtClean="0">
              <a:effectLst>
                <a:outerShdw blurRad="38100" dist="38100" dir="2700000" algn="tl">
                  <a:srgbClr val="000000">
                    <a:alpha val="43137"/>
                  </a:srgbClr>
                </a:outerShdw>
              </a:effectLst>
              <a:latin typeface="Arial" pitchFamily="34" charset="0"/>
              <a:cs typeface="Arial" pitchFamily="34" charset="0"/>
            </a:endParaRPr>
          </a:p>
          <a:p>
            <a:r>
              <a:rPr lang="fr-FR" dirty="0" smtClean="0">
                <a:effectLst>
                  <a:outerShdw blurRad="38100" dist="38100" dir="2700000" algn="tl">
                    <a:srgbClr val="000000">
                      <a:alpha val="43137"/>
                    </a:srgbClr>
                  </a:outerShdw>
                </a:effectLst>
                <a:latin typeface="Arial" pitchFamily="34" charset="0"/>
                <a:cs typeface="Arial" pitchFamily="34" charset="0"/>
              </a:rPr>
              <a:t>Violence </a:t>
            </a:r>
            <a:r>
              <a:rPr lang="fr-FR" dirty="0">
                <a:effectLst>
                  <a:outerShdw blurRad="38100" dist="38100" dir="2700000" algn="tl">
                    <a:srgbClr val="000000">
                      <a:alpha val="43137"/>
                    </a:srgbClr>
                  </a:outerShdw>
                </a:effectLst>
                <a:latin typeface="Arial" pitchFamily="34" charset="0"/>
                <a:cs typeface="Arial" pitchFamily="34" charset="0"/>
              </a:rPr>
              <a:t>réelle ou </a:t>
            </a:r>
            <a:r>
              <a:rPr lang="fr-FR" dirty="0" smtClean="0">
                <a:effectLst>
                  <a:outerShdw blurRad="38100" dist="38100" dir="2700000" algn="tl">
                    <a:srgbClr val="000000">
                      <a:alpha val="43137"/>
                    </a:srgbClr>
                  </a:outerShdw>
                </a:effectLst>
                <a:latin typeface="Arial" pitchFamily="34" charset="0"/>
                <a:cs typeface="Arial" pitchFamily="34" charset="0"/>
              </a:rPr>
              <a:t>supposée </a:t>
            </a:r>
          </a:p>
          <a:p>
            <a:endParaRPr lang="fr-FR" dirty="0" smtClean="0">
              <a:effectLst>
                <a:outerShdw blurRad="38100" dist="38100" dir="2700000" algn="tl">
                  <a:srgbClr val="000000">
                    <a:alpha val="43137"/>
                  </a:srgbClr>
                </a:outerShdw>
              </a:effectLst>
              <a:latin typeface="Arial" pitchFamily="34" charset="0"/>
              <a:cs typeface="Arial" pitchFamily="34" charset="0"/>
            </a:endParaRPr>
          </a:p>
          <a:p>
            <a:r>
              <a:rPr lang="fr-FR" dirty="0" err="1" smtClean="0">
                <a:effectLst>
                  <a:outerShdw blurRad="38100" dist="38100" dir="2700000" algn="tl">
                    <a:srgbClr val="000000">
                      <a:alpha val="43137"/>
                    </a:srgbClr>
                  </a:outerShdw>
                </a:effectLst>
                <a:latin typeface="Arial" pitchFamily="34" charset="0"/>
                <a:cs typeface="Arial" pitchFamily="34" charset="0"/>
              </a:rPr>
              <a:t>Mad</a:t>
            </a:r>
            <a:r>
              <a:rPr lang="fr-FR" dirty="0" smtClean="0">
                <a:effectLst>
                  <a:outerShdw blurRad="38100" dist="38100" dir="2700000" algn="tl">
                    <a:srgbClr val="000000">
                      <a:alpha val="43137"/>
                    </a:srgbClr>
                  </a:outerShdw>
                </a:effectLst>
                <a:latin typeface="Arial" pitchFamily="34" charset="0"/>
                <a:cs typeface="Arial" pitchFamily="34" charset="0"/>
              </a:rPr>
              <a:t>/Bad/</a:t>
            </a:r>
            <a:r>
              <a:rPr lang="fr-FR" dirty="0" err="1" smtClean="0">
                <a:effectLst>
                  <a:outerShdw blurRad="38100" dist="38100" dir="2700000" algn="tl">
                    <a:srgbClr val="000000">
                      <a:alpha val="43137"/>
                    </a:srgbClr>
                  </a:outerShdw>
                </a:effectLst>
                <a:latin typeface="Arial" pitchFamily="34" charset="0"/>
                <a:cs typeface="Arial" pitchFamily="34" charset="0"/>
              </a:rPr>
              <a:t>Sad</a:t>
            </a:r>
            <a:r>
              <a:rPr lang="fr-FR" dirty="0" smtClean="0">
                <a:effectLst>
                  <a:outerShdw blurRad="38100" dist="38100" dir="2700000" algn="tl">
                    <a:srgbClr val="000000">
                      <a:alpha val="43137"/>
                    </a:srgbClr>
                  </a:outerShdw>
                </a:effectLst>
                <a:latin typeface="Arial" pitchFamily="34" charset="0"/>
                <a:cs typeface="Arial" pitchFamily="34" charset="0"/>
              </a:rPr>
              <a:t> </a:t>
            </a:r>
          </a:p>
          <a:p>
            <a:endParaRPr lang="fr-FR" dirty="0" smtClean="0">
              <a:effectLst>
                <a:outerShdw blurRad="38100" dist="38100" dir="2700000" algn="tl">
                  <a:srgbClr val="000000">
                    <a:alpha val="43137"/>
                  </a:srgbClr>
                </a:outerShdw>
              </a:effectLst>
              <a:latin typeface="Arial" pitchFamily="34" charset="0"/>
              <a:cs typeface="Arial" pitchFamily="34" charset="0"/>
            </a:endParaRPr>
          </a:p>
          <a:p>
            <a:r>
              <a:rPr lang="fr-FR" dirty="0" smtClean="0">
                <a:effectLst>
                  <a:outerShdw blurRad="38100" dist="38100" dir="2700000" algn="tl">
                    <a:srgbClr val="000000">
                      <a:alpha val="43137"/>
                    </a:srgbClr>
                  </a:outerShdw>
                </a:effectLst>
                <a:latin typeface="Arial" pitchFamily="34" charset="0"/>
                <a:cs typeface="Arial" pitchFamily="34" charset="0"/>
              </a:rPr>
              <a:t>Crises institutionnelles durables</a:t>
            </a:r>
          </a:p>
          <a:p>
            <a:pPr marL="0" indent="0">
              <a:buNone/>
            </a:pPr>
            <a:endParaRPr lang="fr-FR" sz="3600" dirty="0" smtClean="0">
              <a:effectLst>
                <a:outerShdw blurRad="38100" dist="38100" dir="2700000" algn="tl">
                  <a:srgbClr val="000000">
                    <a:alpha val="43137"/>
                  </a:srgbClr>
                </a:outerShdw>
              </a:effectLst>
              <a:latin typeface="Arial" pitchFamily="34" charset="0"/>
              <a:cs typeface="Arial" pitchFamily="34" charset="0"/>
            </a:endParaRPr>
          </a:p>
          <a:p>
            <a:pPr marL="0" indent="0">
              <a:buNone/>
            </a:pPr>
            <a:endParaRPr lang="fr-FR" sz="3600" dirty="0" smtClean="0">
              <a:effectLst>
                <a:outerShdw blurRad="38100" dist="38100" dir="2700000" algn="tl">
                  <a:srgbClr val="000000">
                    <a:alpha val="43137"/>
                  </a:srgbClr>
                </a:outerShdw>
              </a:effectLst>
              <a:latin typeface="Arial" pitchFamily="34" charset="0"/>
              <a:cs typeface="Arial" pitchFamily="34" charset="0"/>
            </a:endParaRPr>
          </a:p>
          <a:p>
            <a:pPr marL="0" indent="0">
              <a:buNone/>
            </a:pPr>
            <a:endParaRPr lang="fr-FR" sz="2400" dirty="0">
              <a:effectLst>
                <a:outerShdw blurRad="38100" dist="38100" dir="2700000" algn="tl">
                  <a:srgbClr val="000000">
                    <a:alpha val="43137"/>
                  </a:srgbClr>
                </a:outerShdw>
              </a:effectLst>
              <a:latin typeface="Arial" pitchFamily="34" charset="0"/>
              <a:cs typeface="Arial" pitchFamily="34" charset="0"/>
            </a:endParaRPr>
          </a:p>
          <a:p>
            <a:pPr marL="0" indent="0">
              <a:buNone/>
            </a:pPr>
            <a:r>
              <a:rPr lang="fr-FR" sz="2400" dirty="0" smtClean="0">
                <a:effectLst>
                  <a:outerShdw blurRad="38100" dist="38100" dir="2700000" algn="tl">
                    <a:srgbClr val="000000">
                      <a:alpha val="43137"/>
                    </a:srgbClr>
                  </a:outerShdw>
                </a:effectLst>
                <a:latin typeface="Arial" pitchFamily="34" charset="0"/>
                <a:cs typeface="Arial" pitchFamily="34" charset="0"/>
              </a:rPr>
              <a:t>                    </a:t>
            </a:r>
          </a:p>
        </p:txBody>
      </p:sp>
    </p:spTree>
    <p:extLst>
      <p:ext uri="{BB962C8B-B14F-4D97-AF65-F5344CB8AC3E}">
        <p14:creationId xmlns:p14="http://schemas.microsoft.com/office/powerpoint/2010/main" val="3037170233"/>
      </p:ext>
    </p:extLst>
  </p:cSld>
  <p:clrMapOvr>
    <a:masterClrMapping/>
  </p:clrMapOvr>
  <p:transition spd="med">
    <p:split orient="vert"/>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95536" y="692696"/>
            <a:ext cx="8229600" cy="1143000"/>
          </a:xfrm>
        </p:spPr>
        <p:txBody>
          <a:bodyPr>
            <a:noAutofit/>
          </a:bodyPr>
          <a:lstStyle/>
          <a:p>
            <a:r>
              <a:rPr lang="fr-FR" sz="3200" b="1" dirty="0">
                <a:effectLst>
                  <a:outerShdw blurRad="38100" dist="38100" dir="2700000" algn="tl">
                    <a:srgbClr val="000000">
                      <a:alpha val="43137"/>
                    </a:srgbClr>
                  </a:outerShdw>
                </a:effectLst>
                <a:latin typeface="Arial" panose="020B0604020202020204" pitchFamily="34" charset="0"/>
                <a:cs typeface="Arial" pitchFamily="34" charset="0"/>
              </a:rPr>
              <a:t>XIX</a:t>
            </a:r>
            <a:r>
              <a:rPr lang="fr-FR" sz="3200" b="1" baseline="30000" dirty="0">
                <a:effectLst>
                  <a:outerShdw blurRad="38100" dist="38100" dir="2700000" algn="tl">
                    <a:srgbClr val="000000">
                      <a:alpha val="43137"/>
                    </a:srgbClr>
                  </a:outerShdw>
                </a:effectLst>
                <a:latin typeface="Arial" pitchFamily="34" charset="0"/>
                <a:cs typeface="Arial" pitchFamily="34" charset="0"/>
              </a:rPr>
              <a:t>ème  </a:t>
            </a:r>
            <a:br>
              <a:rPr lang="fr-FR" sz="3200" b="1" baseline="30000" dirty="0">
                <a:effectLst>
                  <a:outerShdw blurRad="38100" dist="38100" dir="2700000" algn="tl">
                    <a:srgbClr val="000000">
                      <a:alpha val="43137"/>
                    </a:srgbClr>
                  </a:outerShdw>
                </a:effectLst>
                <a:latin typeface="Arial" pitchFamily="34" charset="0"/>
                <a:cs typeface="Arial" pitchFamily="34" charset="0"/>
              </a:rPr>
            </a:br>
            <a:r>
              <a:rPr lang="fr-FR" sz="3200" b="1" dirty="0">
                <a:effectLst>
                  <a:outerShdw blurRad="38100" dist="38100" dir="2700000" algn="tl">
                    <a:srgbClr val="000000">
                      <a:alpha val="43137"/>
                    </a:srgbClr>
                  </a:outerShdw>
                </a:effectLst>
                <a:latin typeface="Arial" pitchFamily="34" charset="0"/>
                <a:cs typeface="Arial" pitchFamily="34" charset="0"/>
              </a:rPr>
              <a:t> </a:t>
            </a:r>
            <a:r>
              <a:rPr lang="fr-FR" sz="2800" b="1" dirty="0" smtClean="0">
                <a:effectLst>
                  <a:outerShdw blurRad="38100" dist="38100" dir="2700000" algn="tl">
                    <a:srgbClr val="000000">
                      <a:alpha val="43137"/>
                    </a:srgbClr>
                  </a:outerShdw>
                </a:effectLst>
                <a:latin typeface="Arial" pitchFamily="34" charset="0"/>
                <a:cs typeface="Arial" pitchFamily="34" charset="0"/>
              </a:rPr>
              <a:t>Accueillir, éduquer…protéger</a:t>
            </a:r>
            <a:r>
              <a:rPr lang="fr-FR" sz="4000" dirty="0"/>
              <a:t/>
            </a:r>
            <a:br>
              <a:rPr lang="fr-FR" sz="4000" dirty="0"/>
            </a:br>
            <a:r>
              <a:rPr lang="fr-FR" sz="3600" dirty="0" smtClean="0">
                <a:effectLst>
                  <a:outerShdw blurRad="38100" dist="38100" dir="2700000" algn="tl">
                    <a:srgbClr val="000000">
                      <a:alpha val="43137"/>
                    </a:srgbClr>
                  </a:outerShdw>
                </a:effectLst>
              </a:rPr>
              <a:t/>
            </a:r>
            <a:br>
              <a:rPr lang="fr-FR" sz="3600" dirty="0" smtClean="0">
                <a:effectLst>
                  <a:outerShdw blurRad="38100" dist="38100" dir="2700000" algn="tl">
                    <a:srgbClr val="000000">
                      <a:alpha val="43137"/>
                    </a:srgbClr>
                  </a:outerShdw>
                </a:effectLst>
              </a:rPr>
            </a:br>
            <a:endParaRPr lang="fr-FR" sz="3600" dirty="0">
              <a:effectLst>
                <a:outerShdw blurRad="38100" dist="38100" dir="2700000" algn="tl">
                  <a:srgbClr val="000000">
                    <a:alpha val="43137"/>
                  </a:srgbClr>
                </a:outerShdw>
              </a:effectLst>
            </a:endParaRPr>
          </a:p>
        </p:txBody>
      </p:sp>
      <p:pic>
        <p:nvPicPr>
          <p:cNvPr id="24578" name="Picture 2" descr="C:\Users\gbronsard\Desktop\DU Ped\Roussel.jpg"/>
          <p:cNvPicPr>
            <a:picLocks noGrp="1" noChangeAspect="1" noChangeArrowheads="1"/>
          </p:cNvPicPr>
          <p:nvPr>
            <p:ph idx="1"/>
          </p:nvPr>
        </p:nvPicPr>
        <p:blipFill>
          <a:blip r:embed="rId2" cstate="print"/>
          <a:srcRect/>
          <a:stretch>
            <a:fillRect/>
          </a:stretch>
        </p:blipFill>
        <p:spPr bwMode="auto">
          <a:xfrm>
            <a:off x="2915816" y="1656674"/>
            <a:ext cx="2448272" cy="3105472"/>
          </a:xfrm>
          <a:prstGeom prst="rect">
            <a:avLst/>
          </a:prstGeom>
          <a:noFill/>
        </p:spPr>
      </p:pic>
      <p:sp>
        <p:nvSpPr>
          <p:cNvPr id="5" name="ZoneTexte 4"/>
          <p:cNvSpPr txBox="1"/>
          <p:nvPr/>
        </p:nvSpPr>
        <p:spPr>
          <a:xfrm>
            <a:off x="395536" y="5249070"/>
            <a:ext cx="8561511" cy="954107"/>
          </a:xfrm>
          <a:prstGeom prst="rect">
            <a:avLst/>
          </a:prstGeom>
          <a:noFill/>
        </p:spPr>
        <p:txBody>
          <a:bodyPr wrap="square" rtlCol="0">
            <a:spAutoFit/>
          </a:bodyPr>
          <a:lstStyle/>
          <a:p>
            <a:r>
              <a:rPr lang="fr-FR" sz="2800" dirty="0" smtClean="0">
                <a:effectLst>
                  <a:outerShdw blurRad="38100" dist="38100" dir="2700000" algn="tl">
                    <a:srgbClr val="000000">
                      <a:alpha val="43137"/>
                    </a:srgbClr>
                  </a:outerShdw>
                </a:effectLst>
              </a:rPr>
              <a:t>Loi Roussel (1889) : retrait du droit de garde, enfant maltraité ou moralement abandonné</a:t>
            </a:r>
          </a:p>
        </p:txBody>
      </p:sp>
    </p:spTree>
    <p:extLst>
      <p:ext uri="{BB962C8B-B14F-4D97-AF65-F5344CB8AC3E}">
        <p14:creationId xmlns:p14="http://schemas.microsoft.com/office/powerpoint/2010/main" val="688295161"/>
      </p:ext>
    </p:extLst>
  </p:cSld>
  <p:clrMapOvr>
    <a:masterClrMapping/>
  </p:clrMapOvr>
  <p:transition spd="med">
    <p:split orient="vert"/>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re 1"/>
          <p:cNvSpPr>
            <a:spLocks noGrp="1"/>
          </p:cNvSpPr>
          <p:nvPr>
            <p:ph type="title"/>
          </p:nvPr>
        </p:nvSpPr>
        <p:spPr>
          <a:xfrm>
            <a:off x="480020" y="449796"/>
            <a:ext cx="8229600" cy="1143000"/>
          </a:xfrm>
        </p:spPr>
        <p:txBody>
          <a:bodyPr>
            <a:normAutofit fontScale="90000"/>
          </a:bodyPr>
          <a:lstStyle/>
          <a:p>
            <a:r>
              <a:rPr lang="fr-FR" sz="3600" b="1" dirty="0" smtClean="0">
                <a:effectLst>
                  <a:outerShdw blurRad="38100" dist="38100" dir="2700000" algn="tl">
                    <a:srgbClr val="000000">
                      <a:alpha val="43137"/>
                    </a:srgbClr>
                  </a:outerShdw>
                </a:effectLst>
                <a:latin typeface="Arial" panose="020B0604020202020204" pitchFamily="34" charset="0"/>
                <a:cs typeface="Arial" pitchFamily="34" charset="0"/>
              </a:rPr>
              <a:t/>
            </a:r>
            <a:br>
              <a:rPr lang="fr-FR" sz="3600" b="1" dirty="0" smtClean="0">
                <a:effectLst>
                  <a:outerShdw blurRad="38100" dist="38100" dir="2700000" algn="tl">
                    <a:srgbClr val="000000">
                      <a:alpha val="43137"/>
                    </a:srgbClr>
                  </a:outerShdw>
                </a:effectLst>
                <a:latin typeface="Arial" panose="020B0604020202020204" pitchFamily="34" charset="0"/>
                <a:cs typeface="Arial" pitchFamily="34" charset="0"/>
              </a:rPr>
            </a:br>
            <a:r>
              <a:rPr lang="fr-FR" sz="3600" b="1" baseline="30000" dirty="0">
                <a:effectLst>
                  <a:outerShdw blurRad="38100" dist="38100" dir="2700000" algn="tl">
                    <a:srgbClr val="000000">
                      <a:alpha val="43137"/>
                    </a:srgbClr>
                  </a:outerShdw>
                </a:effectLst>
                <a:latin typeface="Arial" pitchFamily="34" charset="0"/>
                <a:cs typeface="Arial" pitchFamily="34" charset="0"/>
              </a:rPr>
              <a:t/>
            </a:r>
            <a:br>
              <a:rPr lang="fr-FR" sz="3600" b="1" baseline="30000" dirty="0">
                <a:effectLst>
                  <a:outerShdw blurRad="38100" dist="38100" dir="2700000" algn="tl">
                    <a:srgbClr val="000000">
                      <a:alpha val="43137"/>
                    </a:srgbClr>
                  </a:outerShdw>
                </a:effectLst>
                <a:latin typeface="Arial" pitchFamily="34" charset="0"/>
                <a:cs typeface="Arial" pitchFamily="34" charset="0"/>
              </a:rPr>
            </a:br>
            <a:r>
              <a:rPr lang="fr-FR" sz="3600" b="1" dirty="0">
                <a:effectLst>
                  <a:outerShdw blurRad="38100" dist="38100" dir="2700000" algn="tl">
                    <a:srgbClr val="000000">
                      <a:alpha val="43137"/>
                    </a:srgbClr>
                  </a:outerShdw>
                </a:effectLst>
                <a:latin typeface="Arial" pitchFamily="34" charset="0"/>
                <a:cs typeface="Arial" pitchFamily="34" charset="0"/>
              </a:rPr>
              <a:t> </a:t>
            </a:r>
            <a:r>
              <a:rPr lang="fr-FR" sz="3600" b="1" dirty="0" smtClean="0">
                <a:effectLst>
                  <a:outerShdw blurRad="38100" dist="38100" dir="2700000" algn="tl">
                    <a:srgbClr val="000000">
                      <a:alpha val="43137"/>
                    </a:srgbClr>
                  </a:outerShdw>
                </a:effectLst>
                <a:latin typeface="Arial" pitchFamily="34" charset="0"/>
                <a:cs typeface="Arial" pitchFamily="34" charset="0"/>
              </a:rPr>
              <a:t>XIX</a:t>
            </a:r>
            <a:r>
              <a:rPr lang="fr-FR" sz="3600" b="1" baseline="30000" dirty="0" smtClean="0">
                <a:effectLst>
                  <a:outerShdw blurRad="38100" dist="38100" dir="2700000" algn="tl">
                    <a:srgbClr val="000000">
                      <a:alpha val="43137"/>
                    </a:srgbClr>
                  </a:outerShdw>
                </a:effectLst>
                <a:latin typeface="Arial" pitchFamily="34" charset="0"/>
                <a:cs typeface="Arial" pitchFamily="34" charset="0"/>
              </a:rPr>
              <a:t>ème</a:t>
            </a:r>
            <a:r>
              <a:rPr lang="fr-FR" sz="3600" b="1" dirty="0" smtClean="0">
                <a:effectLst>
                  <a:outerShdw blurRad="38100" dist="38100" dir="2700000" algn="tl">
                    <a:srgbClr val="000000">
                      <a:alpha val="43137"/>
                    </a:srgbClr>
                  </a:outerShdw>
                </a:effectLst>
                <a:latin typeface="Arial" pitchFamily="34" charset="0"/>
                <a:cs typeface="Arial" pitchFamily="34" charset="0"/>
              </a:rPr>
              <a:t> </a:t>
            </a:r>
            <a:br>
              <a:rPr lang="fr-FR" sz="3600" b="1" dirty="0" smtClean="0">
                <a:effectLst>
                  <a:outerShdw blurRad="38100" dist="38100" dir="2700000" algn="tl">
                    <a:srgbClr val="000000">
                      <a:alpha val="43137"/>
                    </a:srgbClr>
                  </a:outerShdw>
                </a:effectLst>
                <a:latin typeface="Arial" pitchFamily="34" charset="0"/>
                <a:cs typeface="Arial" pitchFamily="34" charset="0"/>
              </a:rPr>
            </a:br>
            <a:r>
              <a:rPr lang="fr-FR" sz="2700" b="1" dirty="0" smtClean="0">
                <a:effectLst>
                  <a:outerShdw blurRad="38100" dist="38100" dir="2700000" algn="tl">
                    <a:srgbClr val="000000">
                      <a:alpha val="43137"/>
                    </a:srgbClr>
                  </a:outerShdw>
                </a:effectLst>
                <a:latin typeface="Arial" pitchFamily="34" charset="0"/>
                <a:cs typeface="Arial" pitchFamily="34" charset="0"/>
              </a:rPr>
              <a:t>Des </a:t>
            </a:r>
            <a:r>
              <a:rPr lang="fr-FR" sz="2700" b="1" dirty="0">
                <a:effectLst>
                  <a:outerShdw blurRad="38100" dist="38100" dir="2700000" algn="tl">
                    <a:srgbClr val="000000">
                      <a:alpha val="43137"/>
                    </a:srgbClr>
                  </a:outerShdw>
                </a:effectLst>
                <a:latin typeface="Arial" pitchFamily="34" charset="0"/>
                <a:cs typeface="Arial" pitchFamily="34" charset="0"/>
              </a:rPr>
              <a:t>hospices aux hôpitaux pour enfants</a:t>
            </a:r>
            <a:r>
              <a:rPr lang="fr-FR" sz="2700" dirty="0"/>
              <a:t/>
            </a:r>
            <a:br>
              <a:rPr lang="fr-FR" sz="2700" dirty="0"/>
            </a:br>
            <a:r>
              <a:rPr lang="fr-FR" sz="2700" dirty="0" smtClean="0"/>
              <a:t/>
            </a:r>
            <a:br>
              <a:rPr lang="fr-FR" sz="2700" dirty="0" smtClean="0"/>
            </a:br>
            <a:endParaRPr lang="fr-FR" sz="2700" dirty="0"/>
          </a:p>
        </p:txBody>
      </p:sp>
      <p:sp>
        <p:nvSpPr>
          <p:cNvPr id="6" name="Espace réservé du contenu 5"/>
          <p:cNvSpPr>
            <a:spLocks noGrp="1"/>
          </p:cNvSpPr>
          <p:nvPr>
            <p:ph idx="1"/>
          </p:nvPr>
        </p:nvSpPr>
        <p:spPr>
          <a:xfrm>
            <a:off x="755576" y="2780928"/>
            <a:ext cx="8229600" cy="4525963"/>
          </a:xfrm>
        </p:spPr>
        <p:txBody>
          <a:bodyPr>
            <a:normAutofit/>
          </a:bodyPr>
          <a:lstStyle/>
          <a:p>
            <a:pPr>
              <a:buNone/>
            </a:pPr>
            <a:r>
              <a:rPr lang="fr-FR" dirty="0" smtClean="0">
                <a:effectLst>
                  <a:outerShdw blurRad="38100" dist="38100" dir="2700000" algn="tl">
                    <a:srgbClr val="000000">
                      <a:alpha val="43137"/>
                    </a:srgbClr>
                  </a:outerShdw>
                </a:effectLst>
                <a:latin typeface="Arial" pitchFamily="34" charset="0"/>
                <a:cs typeface="Arial" pitchFamily="34" charset="0"/>
              </a:rPr>
              <a:t>    </a:t>
            </a:r>
            <a:r>
              <a:rPr lang="fr-FR" sz="2800" dirty="0" smtClean="0">
                <a:effectLst>
                  <a:outerShdw blurRad="38100" dist="38100" dir="2700000" algn="tl">
                    <a:srgbClr val="000000">
                      <a:alpha val="43137"/>
                    </a:srgbClr>
                  </a:outerShdw>
                </a:effectLst>
                <a:latin typeface="Arial" pitchFamily="34" charset="0"/>
                <a:cs typeface="Arial" pitchFamily="34" charset="0"/>
              </a:rPr>
              <a:t>Dr Jules Parrot </a:t>
            </a:r>
          </a:p>
          <a:p>
            <a:pPr>
              <a:buNone/>
            </a:pPr>
            <a:r>
              <a:rPr lang="fr-FR" sz="2800" dirty="0" smtClean="0">
                <a:effectLst>
                  <a:outerShdw blurRad="38100" dist="38100" dir="2700000" algn="tl">
                    <a:srgbClr val="000000">
                      <a:alpha val="43137"/>
                    </a:srgbClr>
                  </a:outerShdw>
                </a:effectLst>
                <a:latin typeface="Arial" pitchFamily="34" charset="0"/>
                <a:cs typeface="Arial" pitchFamily="34" charset="0"/>
              </a:rPr>
              <a:t>    </a:t>
            </a:r>
            <a:r>
              <a:rPr lang="fr-FR" sz="1800" dirty="0" smtClean="0">
                <a:effectLst>
                  <a:outerShdw blurRad="38100" dist="38100" dir="2700000" algn="tl">
                    <a:srgbClr val="000000">
                      <a:alpha val="43137"/>
                    </a:srgbClr>
                  </a:outerShdw>
                </a:effectLst>
                <a:latin typeface="Arial" pitchFamily="34" charset="0"/>
                <a:cs typeface="Arial" pitchFamily="34" charset="0"/>
              </a:rPr>
              <a:t>Première chaire des maladies                                                                  cliniques de l’enfance (1879)</a:t>
            </a:r>
          </a:p>
          <a:p>
            <a:pPr>
              <a:buNone/>
            </a:pPr>
            <a:r>
              <a:rPr lang="fr-FR" sz="2800" dirty="0" smtClean="0">
                <a:effectLst>
                  <a:outerShdw blurRad="38100" dist="38100" dir="2700000" algn="tl">
                    <a:srgbClr val="000000">
                      <a:alpha val="43137"/>
                    </a:srgbClr>
                  </a:outerShdw>
                </a:effectLst>
                <a:latin typeface="Arial" pitchFamily="34" charset="0"/>
                <a:cs typeface="Arial" pitchFamily="34" charset="0"/>
              </a:rPr>
              <a:t>    </a:t>
            </a:r>
          </a:p>
          <a:p>
            <a:pPr>
              <a:buNone/>
            </a:pPr>
            <a:endParaRPr lang="fr-FR" sz="2800" dirty="0">
              <a:effectLst>
                <a:outerShdw blurRad="38100" dist="38100" dir="2700000" algn="tl">
                  <a:srgbClr val="000000">
                    <a:alpha val="43137"/>
                  </a:srgbClr>
                </a:outerShdw>
              </a:effectLst>
              <a:latin typeface="Arial" pitchFamily="34" charset="0"/>
              <a:cs typeface="Arial" pitchFamily="34" charset="0"/>
            </a:endParaRPr>
          </a:p>
          <a:p>
            <a:pPr>
              <a:buNone/>
            </a:pPr>
            <a:endParaRPr lang="fr-FR" sz="2800" dirty="0" smtClean="0">
              <a:effectLst>
                <a:outerShdw blurRad="38100" dist="38100" dir="2700000" algn="tl">
                  <a:srgbClr val="000000">
                    <a:alpha val="43137"/>
                  </a:srgbClr>
                </a:outerShdw>
              </a:effectLst>
              <a:latin typeface="Arial" pitchFamily="34" charset="0"/>
              <a:cs typeface="Arial" pitchFamily="34" charset="0"/>
            </a:endParaRPr>
          </a:p>
          <a:p>
            <a:pPr>
              <a:buNone/>
            </a:pPr>
            <a:r>
              <a:rPr lang="fr-FR" sz="2800" dirty="0" smtClean="0">
                <a:effectLst>
                  <a:outerShdw blurRad="38100" dist="38100" dir="2700000" algn="tl">
                    <a:srgbClr val="000000">
                      <a:alpha val="43137"/>
                    </a:srgbClr>
                  </a:outerShdw>
                </a:effectLst>
                <a:latin typeface="Arial" pitchFamily="34" charset="0"/>
                <a:cs typeface="Arial" pitchFamily="34" charset="0"/>
              </a:rPr>
              <a:t>    </a:t>
            </a:r>
            <a:r>
              <a:rPr lang="fr-FR" sz="2000" dirty="0" smtClean="0">
                <a:effectLst>
                  <a:outerShdw blurRad="38100" dist="38100" dir="2700000" algn="tl">
                    <a:srgbClr val="000000">
                      <a:alpha val="43137"/>
                    </a:srgbClr>
                  </a:outerShdw>
                </a:effectLst>
                <a:latin typeface="Arial" pitchFamily="34" charset="0"/>
                <a:cs typeface="Arial" pitchFamily="34" charset="0"/>
              </a:rPr>
              <a:t>Installée dans l’hospice des enfants trouvés ( ex Hôpital Saint Vincent de Paul à Paris) </a:t>
            </a:r>
          </a:p>
          <a:p>
            <a:pPr>
              <a:buNone/>
            </a:pPr>
            <a:endParaRPr lang="fr-FR" dirty="0">
              <a:effectLst>
                <a:outerShdw blurRad="38100" dist="38100" dir="2700000" algn="tl">
                  <a:srgbClr val="000000">
                    <a:alpha val="43137"/>
                  </a:srgbClr>
                </a:outerShdw>
              </a:effectLst>
            </a:endParaRPr>
          </a:p>
        </p:txBody>
      </p:sp>
      <p:pic>
        <p:nvPicPr>
          <p:cNvPr id="4098" name="Picture 2" descr="C:\Users\gbronsard\Desktop\DU Ped\Parrot.jpg"/>
          <p:cNvPicPr>
            <a:picLocks noChangeAspect="1" noChangeArrowheads="1"/>
          </p:cNvPicPr>
          <p:nvPr/>
        </p:nvPicPr>
        <p:blipFill>
          <a:blip r:embed="rId2" cstate="print"/>
          <a:srcRect/>
          <a:stretch>
            <a:fillRect/>
          </a:stretch>
        </p:blipFill>
        <p:spPr bwMode="auto">
          <a:xfrm>
            <a:off x="6686681" y="2656339"/>
            <a:ext cx="2016224" cy="2376264"/>
          </a:xfrm>
          <a:prstGeom prst="rect">
            <a:avLst/>
          </a:prstGeom>
          <a:noFill/>
        </p:spPr>
      </p:pic>
    </p:spTree>
    <p:extLst>
      <p:ext uri="{BB962C8B-B14F-4D97-AF65-F5344CB8AC3E}">
        <p14:creationId xmlns:p14="http://schemas.microsoft.com/office/powerpoint/2010/main" val="2438328864"/>
      </p:ext>
    </p:extLst>
  </p:cSld>
  <p:clrMapOvr>
    <a:masterClrMapping/>
  </p:clrMapOvr>
  <p:transition spd="med">
    <p:split orient="vert"/>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re 1"/>
          <p:cNvSpPr>
            <a:spLocks noGrp="1"/>
          </p:cNvSpPr>
          <p:nvPr>
            <p:ph type="title"/>
          </p:nvPr>
        </p:nvSpPr>
        <p:spPr>
          <a:xfrm>
            <a:off x="395536" y="476672"/>
            <a:ext cx="8229600" cy="1143000"/>
          </a:xfrm>
        </p:spPr>
        <p:txBody>
          <a:bodyPr>
            <a:normAutofit fontScale="90000"/>
          </a:bodyPr>
          <a:lstStyle/>
          <a:p>
            <a:r>
              <a:rPr lang="fr-FR" sz="3100" dirty="0" smtClean="0">
                <a:effectLst>
                  <a:outerShdw blurRad="38100" dist="38100" dir="2700000" algn="tl">
                    <a:srgbClr val="000000">
                      <a:alpha val="43137"/>
                    </a:srgbClr>
                  </a:outerShdw>
                </a:effectLst>
                <a:latin typeface="Arial" pitchFamily="34" charset="0"/>
                <a:cs typeface="Arial" pitchFamily="34" charset="0"/>
              </a:rPr>
              <a:t>La clinique annexe de neuropsychiatrie infantile </a:t>
            </a:r>
            <a:br>
              <a:rPr lang="fr-FR" sz="3100" dirty="0" smtClean="0">
                <a:effectLst>
                  <a:outerShdw blurRad="38100" dist="38100" dir="2700000" algn="tl">
                    <a:srgbClr val="000000">
                      <a:alpha val="43137"/>
                    </a:srgbClr>
                  </a:outerShdw>
                </a:effectLst>
                <a:latin typeface="Arial" pitchFamily="34" charset="0"/>
                <a:cs typeface="Arial" pitchFamily="34" charset="0"/>
              </a:rPr>
            </a:br>
            <a:r>
              <a:rPr lang="fr-FR" sz="3100" dirty="0" smtClean="0">
                <a:effectLst>
                  <a:outerShdw blurRad="38100" dist="38100" dir="2700000" algn="tl">
                    <a:srgbClr val="000000">
                      <a:alpha val="43137"/>
                    </a:srgbClr>
                  </a:outerShdw>
                </a:effectLst>
                <a:latin typeface="Arial" pitchFamily="34" charset="0"/>
                <a:cs typeface="Arial" pitchFamily="34" charset="0"/>
              </a:rPr>
              <a:t>en 1925</a:t>
            </a:r>
            <a:r>
              <a:rPr lang="fr-FR" dirty="0" smtClean="0">
                <a:latin typeface="Arial" pitchFamily="34" charset="0"/>
                <a:cs typeface="Arial" pitchFamily="34" charset="0"/>
              </a:rPr>
              <a:t/>
            </a:r>
            <a:br>
              <a:rPr lang="fr-FR" dirty="0" smtClean="0">
                <a:latin typeface="Arial" pitchFamily="34" charset="0"/>
                <a:cs typeface="Arial" pitchFamily="34" charset="0"/>
              </a:rPr>
            </a:br>
            <a:endParaRPr lang="fr-FR" dirty="0"/>
          </a:p>
        </p:txBody>
      </p:sp>
      <p:pic>
        <p:nvPicPr>
          <p:cNvPr id="5123" name="Picture 3" descr="C:\Users\gbronsard\Desktop\DU Ped\G Heuyer.jpg"/>
          <p:cNvPicPr>
            <a:picLocks noGrp="1" noChangeAspect="1" noChangeArrowheads="1"/>
          </p:cNvPicPr>
          <p:nvPr>
            <p:ph idx="1"/>
          </p:nvPr>
        </p:nvPicPr>
        <p:blipFill>
          <a:blip r:embed="rId2" cstate="print"/>
          <a:srcRect/>
          <a:stretch>
            <a:fillRect/>
          </a:stretch>
        </p:blipFill>
        <p:spPr bwMode="auto">
          <a:xfrm>
            <a:off x="3548633" y="1844824"/>
            <a:ext cx="2190750" cy="1647825"/>
          </a:xfrm>
          <a:prstGeom prst="rect">
            <a:avLst/>
          </a:prstGeom>
          <a:noFill/>
        </p:spPr>
      </p:pic>
      <p:sp>
        <p:nvSpPr>
          <p:cNvPr id="6" name="ZoneTexte 5"/>
          <p:cNvSpPr txBox="1"/>
          <p:nvPr/>
        </p:nvSpPr>
        <p:spPr>
          <a:xfrm>
            <a:off x="467544" y="4005064"/>
            <a:ext cx="8352928" cy="1938992"/>
          </a:xfrm>
          <a:prstGeom prst="rect">
            <a:avLst/>
          </a:prstGeom>
          <a:noFill/>
        </p:spPr>
        <p:txBody>
          <a:bodyPr wrap="square" rtlCol="0">
            <a:spAutoFit/>
          </a:bodyPr>
          <a:lstStyle/>
          <a:p>
            <a:pPr>
              <a:buFont typeface="Arial" pitchFamily="34" charset="0"/>
              <a:buChar char="•"/>
            </a:pPr>
            <a:r>
              <a:rPr lang="fr-FR" sz="2400" dirty="0" smtClean="0">
                <a:effectLst>
                  <a:outerShdw blurRad="38100" dist="38100" dir="2700000" algn="tl">
                    <a:srgbClr val="000000">
                      <a:alpha val="43137"/>
                    </a:srgbClr>
                  </a:outerShdw>
                </a:effectLst>
                <a:latin typeface="Arial" pitchFamily="34" charset="0"/>
                <a:cs typeface="Arial" pitchFamily="34" charset="0"/>
              </a:rPr>
              <a:t>    Georges Heuyer </a:t>
            </a:r>
            <a:r>
              <a:rPr lang="fr-FR" sz="1600" dirty="0" smtClean="0">
                <a:effectLst>
                  <a:outerShdw blurRad="38100" dist="38100" dir="2700000" algn="tl">
                    <a:srgbClr val="000000">
                      <a:alpha val="43137"/>
                    </a:srgbClr>
                  </a:outerShdw>
                </a:effectLst>
                <a:latin typeface="Arial" pitchFamily="34" charset="0"/>
                <a:cs typeface="Arial" pitchFamily="34" charset="0"/>
              </a:rPr>
              <a:t>1884 1977</a:t>
            </a:r>
          </a:p>
          <a:p>
            <a:pPr marL="342900" indent="-342900">
              <a:buFont typeface="Arial" panose="020B0604020202020204" pitchFamily="34" charset="0"/>
              <a:buChar char="•"/>
            </a:pPr>
            <a:r>
              <a:rPr lang="fr-FR" sz="2400" dirty="0" smtClean="0">
                <a:effectLst>
                  <a:outerShdw blurRad="38100" dist="38100" dir="2700000" algn="tl">
                    <a:srgbClr val="000000">
                      <a:alpha val="43137"/>
                    </a:srgbClr>
                  </a:outerShdw>
                </a:effectLst>
                <a:latin typeface="Arial" pitchFamily="34" charset="0"/>
                <a:cs typeface="Arial" pitchFamily="34" charset="0"/>
              </a:rPr>
              <a:t>1</a:t>
            </a:r>
            <a:r>
              <a:rPr lang="fr-FR" sz="2400" baseline="30000" dirty="0" smtClean="0">
                <a:effectLst>
                  <a:outerShdw blurRad="38100" dist="38100" dir="2700000" algn="tl">
                    <a:srgbClr val="000000">
                      <a:alpha val="43137"/>
                    </a:srgbClr>
                  </a:outerShdw>
                </a:effectLst>
                <a:latin typeface="Arial" pitchFamily="34" charset="0"/>
                <a:cs typeface="Arial" pitchFamily="34" charset="0"/>
              </a:rPr>
              <a:t>er</a:t>
            </a:r>
            <a:r>
              <a:rPr lang="fr-FR" sz="2400" dirty="0" smtClean="0">
                <a:effectLst>
                  <a:outerShdw blurRad="38100" dist="38100" dir="2700000" algn="tl">
                    <a:srgbClr val="000000">
                      <a:alpha val="43137"/>
                    </a:srgbClr>
                  </a:outerShdw>
                </a:effectLst>
                <a:latin typeface="Arial" pitchFamily="34" charset="0"/>
                <a:cs typeface="Arial" pitchFamily="34" charset="0"/>
              </a:rPr>
              <a:t> service de pédopsychiatrie, construit dans un patronage pour enfant et adolescents abandonnés, vagabonds, délinquants. </a:t>
            </a:r>
          </a:p>
          <a:p>
            <a:pPr marL="342900" indent="-342900">
              <a:buFont typeface="Arial" panose="020B0604020202020204" pitchFamily="34" charset="0"/>
              <a:buChar char="•"/>
            </a:pPr>
            <a:endParaRPr lang="fr-FR" sz="2400" dirty="0" smtClean="0">
              <a:effectLst>
                <a:outerShdw blurRad="38100" dist="38100" dir="2700000" algn="tl">
                  <a:srgbClr val="000000">
                    <a:alpha val="43137"/>
                  </a:srgbClr>
                </a:outerShdw>
              </a:effectLst>
              <a:latin typeface="Arial" pitchFamily="34" charset="0"/>
              <a:cs typeface="Arial" pitchFamily="34" charset="0"/>
            </a:endParaRPr>
          </a:p>
        </p:txBody>
      </p:sp>
    </p:spTree>
  </p:cSld>
  <p:clrMapOvr>
    <a:masterClrMapping/>
  </p:clrMapOvr>
  <p:transition spd="med">
    <p:split orient="vert"/>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sp>
        <p:nvSpPr>
          <p:cNvPr id="3" name="Espace réservé du contenu 2"/>
          <p:cNvSpPr>
            <a:spLocks noGrp="1"/>
          </p:cNvSpPr>
          <p:nvPr>
            <p:ph idx="1"/>
          </p:nvPr>
        </p:nvSpPr>
        <p:spPr>
          <a:xfrm>
            <a:off x="457200" y="764704"/>
            <a:ext cx="8229600" cy="5688632"/>
          </a:xfrm>
        </p:spPr>
        <p:txBody>
          <a:bodyPr>
            <a:normAutofit fontScale="85000" lnSpcReduction="10000"/>
          </a:bodyPr>
          <a:lstStyle/>
          <a:p>
            <a:pPr algn="ctr">
              <a:buNone/>
            </a:pPr>
            <a:r>
              <a:rPr lang="fr-FR" b="1" i="1" dirty="0" smtClean="0">
                <a:effectLst>
                  <a:outerShdw blurRad="38100" dist="38100" dir="2700000" algn="tl">
                    <a:srgbClr val="000000">
                      <a:alpha val="43137"/>
                    </a:srgbClr>
                  </a:outerShdw>
                </a:effectLst>
                <a:latin typeface="Arial" pitchFamily="34" charset="0"/>
                <a:cs typeface="Arial" pitchFamily="34" charset="0"/>
              </a:rPr>
              <a:t>Parcours de Jean Genet  (1925)  </a:t>
            </a:r>
          </a:p>
          <a:p>
            <a:pPr>
              <a:lnSpc>
                <a:spcPct val="150000"/>
              </a:lnSpc>
              <a:buNone/>
            </a:pPr>
            <a:r>
              <a:rPr lang="fr-FR" i="1" dirty="0" smtClean="0">
                <a:effectLst>
                  <a:outerShdw blurRad="38100" dist="38100" dir="2700000" algn="tl">
                    <a:srgbClr val="000000">
                      <a:alpha val="43137"/>
                    </a:srgbClr>
                  </a:outerShdw>
                </a:effectLst>
                <a:latin typeface="Arial" pitchFamily="34" charset="0"/>
                <a:cs typeface="Arial" pitchFamily="34" charset="0"/>
              </a:rPr>
              <a:t>  	</a:t>
            </a:r>
            <a:r>
              <a:rPr lang="fr-FR" sz="2600" i="1" dirty="0" smtClean="0">
                <a:effectLst>
                  <a:outerShdw blurRad="38100" dist="38100" dir="2700000" algn="tl">
                    <a:srgbClr val="000000">
                      <a:alpha val="43137"/>
                    </a:srgbClr>
                  </a:outerShdw>
                </a:effectLst>
                <a:latin typeface="Arial" pitchFamily="34" charset="0"/>
                <a:cs typeface="Arial" pitchFamily="34" charset="0"/>
              </a:rPr>
              <a:t>A son départ d’Alligny </a:t>
            </a:r>
            <a:r>
              <a:rPr lang="fr-FR" sz="2600" i="1" dirty="0">
                <a:effectLst>
                  <a:outerShdw blurRad="38100" dist="38100" dir="2700000" algn="tl">
                    <a:srgbClr val="000000">
                      <a:alpha val="43137"/>
                    </a:srgbClr>
                  </a:outerShdw>
                </a:effectLst>
                <a:latin typeface="Arial" pitchFamily="34" charset="0"/>
                <a:cs typeface="Arial" pitchFamily="34" charset="0"/>
              </a:rPr>
              <a:t>(</a:t>
            </a:r>
            <a:r>
              <a:rPr lang="fr-FR" sz="2600" i="1" dirty="0" smtClean="0">
                <a:effectLst>
                  <a:outerShdw blurRad="38100" dist="38100" dir="2700000" algn="tl">
                    <a:srgbClr val="000000">
                      <a:alpha val="43137"/>
                    </a:srgbClr>
                  </a:outerShdw>
                </a:effectLst>
                <a:latin typeface="Arial" pitchFamily="34" charset="0"/>
                <a:cs typeface="Arial" pitchFamily="34" charset="0"/>
              </a:rPr>
              <a:t>Famille d’accueil), Genet fut envoyé dans un centre d’apprentissage de l’Assistance Publique : l’école d’Alembert à Montévrain en Seine et Marne. Il devait y apprendre la typographie. Mais 15 jours après son arrivée, Genet s’enfuit. Après un passage à l’hospice près de Nice, puis à l’hospice des enfants assistés rue Denfert-Rochereau à Paris il sera confié quelques mois à un musicien qui l’accusa de vol ; puis après quelques séjours en patronage, à la prison de la Petite Roquette, à la clinique neuropsychiatrique du docteur Heuyer, il sera confié à la colonie agricole de Mettray</a:t>
            </a:r>
            <a:r>
              <a:rPr lang="fr-FR" sz="2600" i="1" dirty="0">
                <a:effectLst>
                  <a:outerShdw blurRad="38100" dist="38100" dir="2700000" algn="tl">
                    <a:srgbClr val="000000">
                      <a:alpha val="43137"/>
                    </a:srgbClr>
                  </a:outerShdw>
                </a:effectLst>
                <a:latin typeface="Arial" pitchFamily="34" charset="0"/>
                <a:cs typeface="Arial" pitchFamily="34" charset="0"/>
              </a:rPr>
              <a:t>.</a:t>
            </a:r>
            <a:endParaRPr lang="fr-FR" i="1" dirty="0" smtClean="0">
              <a:effectLst>
                <a:outerShdw blurRad="38100" dist="38100" dir="2700000" algn="tl">
                  <a:srgbClr val="000000">
                    <a:alpha val="43137"/>
                  </a:srgbClr>
                </a:outerShdw>
              </a:effectLst>
              <a:latin typeface="Arial" pitchFamily="34" charset="0"/>
              <a:cs typeface="Arial" pitchFamily="34" charset="0"/>
            </a:endParaRPr>
          </a:p>
          <a:p>
            <a:endParaRPr lang="fr-FR" dirty="0">
              <a:effectLst>
                <a:outerShdw blurRad="38100" dist="38100" dir="2700000" algn="tl">
                  <a:srgbClr val="000000">
                    <a:alpha val="43137"/>
                  </a:srgbClr>
                </a:outerShdw>
              </a:effectLst>
              <a:latin typeface="Arial" pitchFamily="34" charset="0"/>
              <a:cs typeface="Arial" pitchFamily="34" charset="0"/>
            </a:endParaRPr>
          </a:p>
        </p:txBody>
      </p:sp>
    </p:spTree>
    <p:extLst>
      <p:ext uri="{BB962C8B-B14F-4D97-AF65-F5344CB8AC3E}">
        <p14:creationId xmlns:p14="http://schemas.microsoft.com/office/powerpoint/2010/main" val="3747456989"/>
      </p:ext>
    </p:extLst>
  </p:cSld>
  <p:clrMapOvr>
    <a:masterClrMapping/>
  </p:clrMapOvr>
  <p:transition spd="med">
    <p:split orient="vert"/>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12676" y="245990"/>
            <a:ext cx="8939336" cy="1143000"/>
          </a:xfrm>
        </p:spPr>
        <p:txBody>
          <a:bodyPr>
            <a:normAutofit/>
          </a:bodyPr>
          <a:lstStyle/>
          <a:p>
            <a:r>
              <a:rPr lang="fr-FR" sz="2800" dirty="0" smtClean="0"/>
              <a:t>René Spitz  1887 1974                   </a:t>
            </a:r>
            <a:r>
              <a:rPr lang="fr-FR" sz="2800" dirty="0" err="1" smtClean="0"/>
              <a:t>Jonh</a:t>
            </a:r>
            <a:r>
              <a:rPr lang="fr-FR" sz="2800" dirty="0" smtClean="0"/>
              <a:t> </a:t>
            </a:r>
            <a:r>
              <a:rPr lang="fr-FR" sz="2800" dirty="0" err="1" smtClean="0"/>
              <a:t>Bowlby</a:t>
            </a:r>
            <a:r>
              <a:rPr lang="fr-FR" sz="2800" dirty="0" smtClean="0"/>
              <a:t> 1907 1990</a:t>
            </a:r>
            <a:endParaRPr lang="fr-FR" sz="2800" dirty="0"/>
          </a:p>
        </p:txBody>
      </p:sp>
      <p:sp>
        <p:nvSpPr>
          <p:cNvPr id="3" name="Espace réservé du contenu 2"/>
          <p:cNvSpPr>
            <a:spLocks noGrp="1"/>
          </p:cNvSpPr>
          <p:nvPr>
            <p:ph idx="1"/>
          </p:nvPr>
        </p:nvSpPr>
        <p:spPr>
          <a:xfrm>
            <a:off x="683568" y="4560704"/>
            <a:ext cx="8229600" cy="4389120"/>
          </a:xfrm>
        </p:spPr>
        <p:txBody>
          <a:bodyPr>
            <a:normAutofit/>
          </a:bodyPr>
          <a:lstStyle/>
          <a:p>
            <a:pPr>
              <a:buNone/>
            </a:pPr>
            <a:r>
              <a:rPr lang="fr-FR" sz="2000" dirty="0" smtClean="0"/>
              <a:t>Lutte contre l’institutionnalisation et l’insécurité psychique précoce</a:t>
            </a:r>
            <a:endParaRPr lang="fr-FR" sz="2000" dirty="0"/>
          </a:p>
        </p:txBody>
      </p:sp>
      <p:sp>
        <p:nvSpPr>
          <p:cNvPr id="4" name="Espace réservé de la date 3"/>
          <p:cNvSpPr>
            <a:spLocks noGrp="1"/>
          </p:cNvSpPr>
          <p:nvPr>
            <p:ph type="dt" sz="half" idx="10"/>
          </p:nvPr>
        </p:nvSpPr>
        <p:spPr/>
        <p:txBody>
          <a:bodyPr/>
          <a:lstStyle/>
          <a:p>
            <a:pPr>
              <a:defRPr/>
            </a:pPr>
            <a:fld id="{03496481-BF43-466D-BE0F-E7EF61E6A997}" type="datetime1">
              <a:rPr lang="fr-FR" smtClean="0"/>
              <a:pPr>
                <a:defRPr/>
              </a:pPr>
              <a:t>19/05/2026</a:t>
            </a:fld>
            <a:endParaRPr lang="fr-FR"/>
          </a:p>
        </p:txBody>
      </p:sp>
      <p:sp>
        <p:nvSpPr>
          <p:cNvPr id="5" name="Espace réservé du numéro de diapositive 4"/>
          <p:cNvSpPr>
            <a:spLocks noGrp="1"/>
          </p:cNvSpPr>
          <p:nvPr>
            <p:ph type="sldNum" sz="quarter" idx="12"/>
          </p:nvPr>
        </p:nvSpPr>
        <p:spPr/>
        <p:txBody>
          <a:bodyPr/>
          <a:lstStyle/>
          <a:p>
            <a:pPr>
              <a:defRPr/>
            </a:pPr>
            <a:fld id="{93AC2265-0B11-4FE1-B582-00C8664ED937}" type="slidenum">
              <a:rPr lang="fr-FR" smtClean="0"/>
              <a:pPr>
                <a:defRPr/>
              </a:pPr>
              <a:t>24</a:t>
            </a:fld>
            <a:endParaRPr lang="fr-FR"/>
          </a:p>
        </p:txBody>
      </p:sp>
      <p:pic>
        <p:nvPicPr>
          <p:cNvPr id="2050" name="Picture 2" descr="C:\Users\0157011A\Desktop\Articles internes\spitzRene-83.jpg"/>
          <p:cNvPicPr>
            <a:picLocks noChangeAspect="1" noChangeArrowheads="1"/>
          </p:cNvPicPr>
          <p:nvPr/>
        </p:nvPicPr>
        <p:blipFill>
          <a:blip r:embed="rId2" cstate="print"/>
          <a:srcRect/>
          <a:stretch>
            <a:fillRect/>
          </a:stretch>
        </p:blipFill>
        <p:spPr bwMode="auto">
          <a:xfrm>
            <a:off x="971600" y="1452099"/>
            <a:ext cx="1872208" cy="2448272"/>
          </a:xfrm>
          <a:prstGeom prst="rect">
            <a:avLst/>
          </a:prstGeom>
          <a:noFill/>
        </p:spPr>
      </p:pic>
      <p:pic>
        <p:nvPicPr>
          <p:cNvPr id="2051" name="Picture 3" descr="C:\Users\0157011A\Desktop\Articles internes\john-bowlby-from-psychoanalysis-to-ethology-unravelling-the-roots-of-attachment-theory.jpg"/>
          <p:cNvPicPr>
            <a:picLocks noChangeAspect="1" noChangeArrowheads="1"/>
          </p:cNvPicPr>
          <p:nvPr/>
        </p:nvPicPr>
        <p:blipFill>
          <a:blip r:embed="rId3" cstate="print"/>
          <a:srcRect/>
          <a:stretch>
            <a:fillRect/>
          </a:stretch>
        </p:blipFill>
        <p:spPr bwMode="auto">
          <a:xfrm>
            <a:off x="6660232" y="1674945"/>
            <a:ext cx="2140917" cy="2599804"/>
          </a:xfrm>
          <a:prstGeom prst="rect">
            <a:avLst/>
          </a:prstGeom>
          <a:noFill/>
        </p:spPr>
      </p:pic>
    </p:spTree>
    <p:extLst>
      <p:ext uri="{BB962C8B-B14F-4D97-AF65-F5344CB8AC3E}">
        <p14:creationId xmlns:p14="http://schemas.microsoft.com/office/powerpoint/2010/main" val="696046879"/>
      </p:ext>
    </p:extLst>
  </p:cSld>
  <p:clrMapOvr>
    <a:masterClrMapping/>
  </p:clrMapOvr>
  <p:transition spd="med">
    <p:split orient="vert"/>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251520" y="263869"/>
            <a:ext cx="8229600" cy="1143000"/>
          </a:xfrm>
        </p:spPr>
        <p:txBody>
          <a:bodyPr>
            <a:normAutofit/>
          </a:bodyPr>
          <a:lstStyle/>
          <a:p>
            <a:pPr algn="l"/>
            <a:r>
              <a:rPr lang="fr-FR" sz="2800" dirty="0" smtClean="0"/>
              <a:t>   Anna Freud</a:t>
            </a:r>
            <a:r>
              <a:rPr lang="fr-FR" sz="1600" dirty="0" smtClean="0"/>
              <a:t>1895 1982</a:t>
            </a:r>
            <a:endParaRPr lang="fr-FR" sz="1600" dirty="0"/>
          </a:p>
        </p:txBody>
      </p:sp>
      <p:sp>
        <p:nvSpPr>
          <p:cNvPr id="3" name="Espace réservé du contenu 2"/>
          <p:cNvSpPr>
            <a:spLocks noGrp="1"/>
          </p:cNvSpPr>
          <p:nvPr>
            <p:ph idx="1"/>
          </p:nvPr>
        </p:nvSpPr>
        <p:spPr>
          <a:xfrm>
            <a:off x="683568" y="1348657"/>
            <a:ext cx="8229600" cy="4821168"/>
          </a:xfrm>
        </p:spPr>
        <p:txBody>
          <a:bodyPr>
            <a:normAutofit/>
          </a:bodyPr>
          <a:lstStyle/>
          <a:p>
            <a:pPr>
              <a:buNone/>
            </a:pPr>
            <a:endParaRPr lang="fr-FR" sz="2000" dirty="0" smtClean="0"/>
          </a:p>
          <a:p>
            <a:pPr>
              <a:buNone/>
            </a:pPr>
            <a:endParaRPr lang="fr-FR" sz="2000" dirty="0"/>
          </a:p>
        </p:txBody>
      </p:sp>
      <p:sp>
        <p:nvSpPr>
          <p:cNvPr id="4" name="Espace réservé de la date 3"/>
          <p:cNvSpPr>
            <a:spLocks noGrp="1"/>
          </p:cNvSpPr>
          <p:nvPr>
            <p:ph type="dt" sz="half" idx="10"/>
          </p:nvPr>
        </p:nvSpPr>
        <p:spPr/>
        <p:txBody>
          <a:bodyPr/>
          <a:lstStyle/>
          <a:p>
            <a:pPr>
              <a:defRPr/>
            </a:pPr>
            <a:fld id="{03496481-BF43-466D-BE0F-E7EF61E6A997}" type="datetime1">
              <a:rPr lang="fr-FR" smtClean="0"/>
              <a:pPr>
                <a:defRPr/>
              </a:pPr>
              <a:t>19/05/2026</a:t>
            </a:fld>
            <a:endParaRPr lang="fr-FR"/>
          </a:p>
        </p:txBody>
      </p:sp>
      <p:sp>
        <p:nvSpPr>
          <p:cNvPr id="5" name="Espace réservé du numéro de diapositive 4"/>
          <p:cNvSpPr>
            <a:spLocks noGrp="1"/>
          </p:cNvSpPr>
          <p:nvPr>
            <p:ph type="sldNum" sz="quarter" idx="12"/>
          </p:nvPr>
        </p:nvSpPr>
        <p:spPr>
          <a:xfrm>
            <a:off x="5697162" y="5535196"/>
            <a:ext cx="2783958" cy="365125"/>
          </a:xfrm>
        </p:spPr>
        <p:txBody>
          <a:bodyPr/>
          <a:lstStyle/>
          <a:p>
            <a:pPr algn="ctr">
              <a:defRPr/>
            </a:pPr>
            <a:r>
              <a:rPr lang="fr-FR" sz="2800" dirty="0" smtClean="0">
                <a:solidFill>
                  <a:schemeClr val="tx1"/>
                </a:solidFill>
              </a:rPr>
              <a:t>Donald Winnicott </a:t>
            </a:r>
            <a:r>
              <a:rPr lang="fr-FR" sz="1600" dirty="0" smtClean="0">
                <a:solidFill>
                  <a:schemeClr val="tx1"/>
                </a:solidFill>
              </a:rPr>
              <a:t>1896 1971</a:t>
            </a:r>
          </a:p>
          <a:p>
            <a:pPr>
              <a:defRPr/>
            </a:pPr>
            <a:r>
              <a:rPr lang="fr-FR" sz="1800" dirty="0" smtClean="0">
                <a:solidFill>
                  <a:schemeClr val="tx1"/>
                </a:solidFill>
              </a:rPr>
              <a:t>Mère suffisamment bonne</a:t>
            </a:r>
          </a:p>
          <a:p>
            <a:pPr>
              <a:defRPr/>
            </a:pPr>
            <a:r>
              <a:rPr lang="fr-FR" sz="1800" dirty="0" smtClean="0">
                <a:solidFill>
                  <a:schemeClr val="tx1"/>
                </a:solidFill>
              </a:rPr>
              <a:t>Carence de soin</a:t>
            </a:r>
          </a:p>
        </p:txBody>
      </p:sp>
      <p:pic>
        <p:nvPicPr>
          <p:cNvPr id="3074" name="Picture 2" descr="C:\Users\0157011A\Desktop\Articles internes\Anna Freud.jpg"/>
          <p:cNvPicPr>
            <a:picLocks noChangeAspect="1" noChangeArrowheads="1"/>
          </p:cNvPicPr>
          <p:nvPr/>
        </p:nvPicPr>
        <p:blipFill>
          <a:blip r:embed="rId2" cstate="print"/>
          <a:srcRect/>
          <a:stretch>
            <a:fillRect/>
          </a:stretch>
        </p:blipFill>
        <p:spPr bwMode="auto">
          <a:xfrm>
            <a:off x="682926" y="1593394"/>
            <a:ext cx="2520922" cy="2447499"/>
          </a:xfrm>
          <a:prstGeom prst="rect">
            <a:avLst/>
          </a:prstGeom>
          <a:noFill/>
        </p:spPr>
      </p:pic>
      <p:sp>
        <p:nvSpPr>
          <p:cNvPr id="9" name="ZoneTexte 8"/>
          <p:cNvSpPr txBox="1"/>
          <p:nvPr/>
        </p:nvSpPr>
        <p:spPr>
          <a:xfrm>
            <a:off x="457200" y="4644623"/>
            <a:ext cx="2880320" cy="369332"/>
          </a:xfrm>
          <a:prstGeom prst="rect">
            <a:avLst/>
          </a:prstGeom>
          <a:noFill/>
        </p:spPr>
        <p:txBody>
          <a:bodyPr wrap="square" rtlCol="0">
            <a:spAutoFit/>
          </a:bodyPr>
          <a:lstStyle/>
          <a:p>
            <a:r>
              <a:rPr lang="fr-FR" dirty="0" smtClean="0"/>
              <a:t>Infants </a:t>
            </a:r>
            <a:r>
              <a:rPr lang="fr-FR" dirty="0" err="1" smtClean="0"/>
              <a:t>without</a:t>
            </a:r>
            <a:r>
              <a:rPr lang="fr-FR" dirty="0" smtClean="0"/>
              <a:t> </a:t>
            </a:r>
            <a:r>
              <a:rPr lang="fr-FR" dirty="0" err="1" smtClean="0"/>
              <a:t>family</a:t>
            </a:r>
            <a:endParaRPr lang="fr-FR" dirty="0"/>
          </a:p>
        </p:txBody>
      </p:sp>
      <p:pic>
        <p:nvPicPr>
          <p:cNvPr id="1026" name="Picture 2" descr="Donald Winnicott Wiki &amp; Bio"/>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364088" y="2515176"/>
            <a:ext cx="2045477" cy="20942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6488775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1066130"/>
          </a:xfrm>
        </p:spPr>
        <p:txBody>
          <a:bodyPr>
            <a:normAutofit/>
          </a:bodyPr>
          <a:lstStyle/>
          <a:p>
            <a:pPr algn="l"/>
            <a:r>
              <a:rPr lang="fr-FR" sz="2800" dirty="0" smtClean="0"/>
              <a:t>Michel Soulé </a:t>
            </a:r>
            <a:r>
              <a:rPr lang="fr-FR" sz="1800" dirty="0" smtClean="0"/>
              <a:t>1922 2012                                 </a:t>
            </a:r>
            <a:r>
              <a:rPr lang="fr-FR" sz="2800" dirty="0" smtClean="0"/>
              <a:t>Myriam David </a:t>
            </a:r>
            <a:r>
              <a:rPr lang="fr-FR" sz="2000" dirty="0" smtClean="0"/>
              <a:t>1917 2004</a:t>
            </a:r>
            <a:endParaRPr lang="fr-FR" sz="2800" dirty="0"/>
          </a:p>
        </p:txBody>
      </p:sp>
      <p:sp>
        <p:nvSpPr>
          <p:cNvPr id="4" name="Espace réservé de la date 3"/>
          <p:cNvSpPr>
            <a:spLocks noGrp="1"/>
          </p:cNvSpPr>
          <p:nvPr>
            <p:ph type="dt" sz="half" idx="10"/>
          </p:nvPr>
        </p:nvSpPr>
        <p:spPr/>
        <p:txBody>
          <a:bodyPr/>
          <a:lstStyle/>
          <a:p>
            <a:pPr>
              <a:defRPr/>
            </a:pPr>
            <a:fld id="{03496481-BF43-466D-BE0F-E7EF61E6A997}" type="datetime1">
              <a:rPr lang="fr-FR" smtClean="0"/>
              <a:pPr>
                <a:defRPr/>
              </a:pPr>
              <a:t>19/05/2026</a:t>
            </a:fld>
            <a:endParaRPr lang="fr-FR"/>
          </a:p>
        </p:txBody>
      </p:sp>
      <p:sp>
        <p:nvSpPr>
          <p:cNvPr id="5" name="Espace réservé du numéro de diapositive 4"/>
          <p:cNvSpPr>
            <a:spLocks noGrp="1"/>
          </p:cNvSpPr>
          <p:nvPr>
            <p:ph type="sldNum" sz="quarter" idx="12"/>
          </p:nvPr>
        </p:nvSpPr>
        <p:spPr/>
        <p:txBody>
          <a:bodyPr/>
          <a:lstStyle/>
          <a:p>
            <a:pPr>
              <a:defRPr/>
            </a:pPr>
            <a:fld id="{93AC2265-0B11-4FE1-B582-00C8664ED937}" type="slidenum">
              <a:rPr lang="fr-FR" smtClean="0"/>
              <a:pPr>
                <a:defRPr/>
              </a:pPr>
              <a:t>26</a:t>
            </a:fld>
            <a:endParaRPr lang="fr-FR"/>
          </a:p>
        </p:txBody>
      </p:sp>
      <p:pic>
        <p:nvPicPr>
          <p:cNvPr id="6" name="Picture 3" descr="C:\Users\0157011A\Desktop\Articles internes\David-Myriam.jpg"/>
          <p:cNvPicPr>
            <a:picLocks noGrp="1" noChangeAspect="1" noChangeArrowheads="1"/>
          </p:cNvPicPr>
          <p:nvPr>
            <p:ph idx="1"/>
          </p:nvPr>
        </p:nvPicPr>
        <p:blipFill>
          <a:blip r:embed="rId2" cstate="print"/>
          <a:srcRect/>
          <a:stretch>
            <a:fillRect/>
          </a:stretch>
        </p:blipFill>
        <p:spPr bwMode="auto">
          <a:xfrm>
            <a:off x="5364088" y="1484784"/>
            <a:ext cx="2042468" cy="2015455"/>
          </a:xfrm>
          <a:prstGeom prst="rect">
            <a:avLst/>
          </a:prstGeom>
          <a:noFill/>
        </p:spPr>
      </p:pic>
      <p:pic>
        <p:nvPicPr>
          <p:cNvPr id="2052" name="Picture 4" descr="C:\Users\0157011A\Desktop\Articles internes\jENNY AUBRY.jpg"/>
          <p:cNvPicPr>
            <a:picLocks noChangeAspect="1" noChangeArrowheads="1"/>
          </p:cNvPicPr>
          <p:nvPr/>
        </p:nvPicPr>
        <p:blipFill>
          <a:blip r:embed="rId3" cstate="print"/>
          <a:srcRect/>
          <a:stretch>
            <a:fillRect/>
          </a:stretch>
        </p:blipFill>
        <p:spPr bwMode="auto">
          <a:xfrm>
            <a:off x="3635896" y="4149080"/>
            <a:ext cx="1712019" cy="2160464"/>
          </a:xfrm>
          <a:prstGeom prst="rect">
            <a:avLst/>
          </a:prstGeom>
          <a:noFill/>
        </p:spPr>
      </p:pic>
      <p:sp>
        <p:nvSpPr>
          <p:cNvPr id="10" name="ZoneTexte 9"/>
          <p:cNvSpPr txBox="1"/>
          <p:nvPr/>
        </p:nvSpPr>
        <p:spPr>
          <a:xfrm>
            <a:off x="5508104" y="5229200"/>
            <a:ext cx="3168352" cy="461665"/>
          </a:xfrm>
          <a:prstGeom prst="rect">
            <a:avLst/>
          </a:prstGeom>
          <a:noFill/>
        </p:spPr>
        <p:txBody>
          <a:bodyPr wrap="square" rtlCol="0">
            <a:spAutoFit/>
          </a:bodyPr>
          <a:lstStyle/>
          <a:p>
            <a:r>
              <a:rPr lang="fr-FR" sz="2400" dirty="0" smtClean="0"/>
              <a:t>Jenny Aubry </a:t>
            </a:r>
            <a:r>
              <a:rPr lang="fr-FR" dirty="0" smtClean="0"/>
              <a:t>1903 1987</a:t>
            </a:r>
            <a:endParaRPr lang="fr-FR" dirty="0"/>
          </a:p>
        </p:txBody>
      </p:sp>
      <p:pic>
        <p:nvPicPr>
          <p:cNvPr id="3" name="Image 2"/>
          <p:cNvPicPr>
            <a:picLocks noChangeAspect="1"/>
          </p:cNvPicPr>
          <p:nvPr/>
        </p:nvPicPr>
        <p:blipFill>
          <a:blip r:embed="rId4"/>
          <a:stretch>
            <a:fillRect/>
          </a:stretch>
        </p:blipFill>
        <p:spPr>
          <a:xfrm>
            <a:off x="899592" y="2278756"/>
            <a:ext cx="2333494" cy="1848612"/>
          </a:xfrm>
          <a:prstGeom prst="rect">
            <a:avLst/>
          </a:prstGeom>
        </p:spPr>
      </p:pic>
    </p:spTree>
    <p:extLst>
      <p:ext uri="{BB962C8B-B14F-4D97-AF65-F5344CB8AC3E}">
        <p14:creationId xmlns:p14="http://schemas.microsoft.com/office/powerpoint/2010/main" val="287470440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252536" y="1340768"/>
            <a:ext cx="9505056" cy="1143000"/>
          </a:xfrm>
        </p:spPr>
        <p:txBody>
          <a:bodyPr>
            <a:normAutofit fontScale="90000"/>
          </a:bodyPr>
          <a:lstStyle/>
          <a:p>
            <a:r>
              <a:rPr lang="fr-FR" sz="2600" b="1" dirty="0" smtClean="0">
                <a:solidFill>
                  <a:srgbClr val="0070C0"/>
                </a:solidFill>
                <a:effectLst>
                  <a:outerShdw blurRad="38100" dist="38100" dir="2700000" algn="tl">
                    <a:srgbClr val="000000">
                      <a:alpha val="43137"/>
                    </a:srgbClr>
                  </a:outerShdw>
                </a:effectLst>
                <a:latin typeface="Arial" pitchFamily="34" charset="0"/>
                <a:cs typeface="Arial" pitchFamily="34" charset="0"/>
              </a:rPr>
              <a:t>Secteur unifié de protection et de soin pour l’enfance en danger</a:t>
            </a:r>
            <a:r>
              <a:rPr lang="fr-FR" sz="3100" b="1" dirty="0" smtClean="0">
                <a:solidFill>
                  <a:srgbClr val="0070C0"/>
                </a:solidFill>
                <a:effectLst>
                  <a:outerShdw blurRad="38100" dist="38100" dir="2700000" algn="tl">
                    <a:srgbClr val="000000">
                      <a:alpha val="43137"/>
                    </a:srgbClr>
                  </a:outerShdw>
                </a:effectLst>
                <a:latin typeface="Arial" pitchFamily="34" charset="0"/>
                <a:cs typeface="Arial" pitchFamily="34" charset="0"/>
              </a:rPr>
              <a:t/>
            </a:r>
            <a:br>
              <a:rPr lang="fr-FR" sz="3100" b="1" dirty="0" smtClean="0">
                <a:solidFill>
                  <a:srgbClr val="0070C0"/>
                </a:solidFill>
                <a:effectLst>
                  <a:outerShdw blurRad="38100" dist="38100" dir="2700000" algn="tl">
                    <a:srgbClr val="000000">
                      <a:alpha val="43137"/>
                    </a:srgbClr>
                  </a:outerShdw>
                </a:effectLst>
                <a:latin typeface="Arial" pitchFamily="34" charset="0"/>
                <a:cs typeface="Arial" pitchFamily="34" charset="0"/>
              </a:rPr>
            </a:br>
            <a:r>
              <a:rPr lang="fr-FR" sz="2700" b="1" dirty="0" smtClean="0">
                <a:solidFill>
                  <a:srgbClr val="0070C0"/>
                </a:solidFill>
                <a:effectLst>
                  <a:outerShdw blurRad="38100" dist="38100" dir="2700000" algn="tl">
                    <a:srgbClr val="000000">
                      <a:alpha val="43137"/>
                    </a:srgbClr>
                  </a:outerShdw>
                </a:effectLst>
                <a:latin typeface="Arial" pitchFamily="34" charset="0"/>
                <a:cs typeface="Arial" pitchFamily="34" charset="0"/>
              </a:rPr>
              <a:t/>
            </a:r>
            <a:br>
              <a:rPr lang="fr-FR" sz="2700" b="1" dirty="0" smtClean="0">
                <a:solidFill>
                  <a:srgbClr val="0070C0"/>
                </a:solidFill>
                <a:effectLst>
                  <a:outerShdw blurRad="38100" dist="38100" dir="2700000" algn="tl">
                    <a:srgbClr val="000000">
                      <a:alpha val="43137"/>
                    </a:srgbClr>
                  </a:outerShdw>
                </a:effectLst>
                <a:latin typeface="Arial" pitchFamily="34" charset="0"/>
                <a:cs typeface="Arial" pitchFamily="34" charset="0"/>
              </a:rPr>
            </a:br>
            <a:endParaRPr lang="fr-FR" b="1" dirty="0">
              <a:solidFill>
                <a:srgbClr val="0070C0"/>
              </a:solidFill>
              <a:effectLst>
                <a:outerShdw blurRad="38100" dist="38100" dir="2700000" algn="tl">
                  <a:srgbClr val="000000">
                    <a:alpha val="43137"/>
                  </a:srgbClr>
                </a:outerShdw>
              </a:effectLst>
            </a:endParaRPr>
          </a:p>
        </p:txBody>
      </p:sp>
      <p:sp>
        <p:nvSpPr>
          <p:cNvPr id="3" name="Espace réservé du contenu 2"/>
          <p:cNvSpPr>
            <a:spLocks noGrp="1"/>
          </p:cNvSpPr>
          <p:nvPr>
            <p:ph idx="1"/>
          </p:nvPr>
        </p:nvSpPr>
        <p:spPr>
          <a:xfrm>
            <a:off x="683568" y="2060848"/>
            <a:ext cx="8229600" cy="5257800"/>
          </a:xfrm>
        </p:spPr>
        <p:txBody>
          <a:bodyPr>
            <a:normAutofit/>
          </a:bodyPr>
          <a:lstStyle/>
          <a:p>
            <a:r>
              <a:rPr lang="fr-FR" sz="2400" dirty="0" smtClean="0">
                <a:latin typeface="Arial" pitchFamily="34" charset="0"/>
                <a:cs typeface="Arial" pitchFamily="34" charset="0"/>
              </a:rPr>
              <a:t>Recherche et enseignement+++</a:t>
            </a:r>
          </a:p>
          <a:p>
            <a:pPr marL="0" indent="0">
              <a:buNone/>
            </a:pPr>
            <a:endParaRPr lang="fr-FR" sz="2400" dirty="0" smtClean="0">
              <a:latin typeface="Arial" pitchFamily="34" charset="0"/>
              <a:cs typeface="Arial" pitchFamily="34" charset="0"/>
            </a:endParaRPr>
          </a:p>
          <a:p>
            <a:r>
              <a:rPr lang="fr-FR" sz="2400" dirty="0" smtClean="0">
                <a:latin typeface="Arial" pitchFamily="34" charset="0"/>
                <a:cs typeface="Arial" pitchFamily="34" charset="0"/>
              </a:rPr>
              <a:t>Coordination inter-tutelle (politique et financière)</a:t>
            </a:r>
          </a:p>
          <a:p>
            <a:pPr marL="0" indent="0">
              <a:buNone/>
            </a:pPr>
            <a:endParaRPr lang="fr-FR" sz="2400" dirty="0" smtClean="0">
              <a:latin typeface="Arial" pitchFamily="34" charset="0"/>
              <a:cs typeface="Arial" pitchFamily="34" charset="0"/>
            </a:endParaRPr>
          </a:p>
          <a:p>
            <a:r>
              <a:rPr lang="fr-FR" sz="2400" dirty="0" smtClean="0">
                <a:latin typeface="Arial" pitchFamily="34" charset="0"/>
                <a:cs typeface="Arial" pitchFamily="34" charset="0"/>
              </a:rPr>
              <a:t>Protocole </a:t>
            </a:r>
            <a:r>
              <a:rPr lang="fr-FR" sz="2400" dirty="0">
                <a:latin typeface="Arial" pitchFamily="34" charset="0"/>
                <a:cs typeface="Arial" pitchFamily="34" charset="0"/>
              </a:rPr>
              <a:t>de </a:t>
            </a:r>
            <a:r>
              <a:rPr lang="fr-FR" sz="2400" dirty="0" smtClean="0">
                <a:latin typeface="Arial" pitchFamily="34" charset="0"/>
                <a:cs typeface="Arial" pitchFamily="34" charset="0"/>
              </a:rPr>
              <a:t>prévention, de suivi et de soins différenciés </a:t>
            </a:r>
            <a:endParaRPr lang="fr-FR" sz="2400" dirty="0">
              <a:latin typeface="Arial" pitchFamily="34" charset="0"/>
              <a:cs typeface="Arial" pitchFamily="34" charset="0"/>
            </a:endParaRPr>
          </a:p>
          <a:p>
            <a:pPr marL="0" indent="0">
              <a:buNone/>
            </a:pPr>
            <a:r>
              <a:rPr lang="fr-FR" sz="2400" dirty="0" smtClean="0">
                <a:latin typeface="Arial" pitchFamily="34" charset="0"/>
                <a:cs typeface="Arial" pitchFamily="34" charset="0"/>
              </a:rPr>
              <a:t>	Soins intégratifs durables avec participation des 	TSE (et parents) : pas de solution thérapeutique 	</a:t>
            </a:r>
            <a:r>
              <a:rPr lang="fr-FR" sz="2400" dirty="0" smtClean="0">
                <a:latin typeface="Arial" pitchFamily="34" charset="0"/>
                <a:cs typeface="Arial" pitchFamily="34" charset="0"/>
              </a:rPr>
              <a:t>spécifique, importance des supports créatifs (C/T/R)</a:t>
            </a:r>
            <a:endParaRPr lang="fr-FR" sz="2400" dirty="0" smtClean="0">
              <a:latin typeface="Arial" pitchFamily="34" charset="0"/>
              <a:cs typeface="Arial" pitchFamily="34" charset="0"/>
            </a:endParaRPr>
          </a:p>
          <a:p>
            <a:pPr lvl="1"/>
            <a:r>
              <a:rPr lang="fr-FR" sz="2400" b="1" dirty="0" smtClean="0">
                <a:latin typeface="Arial" pitchFamily="34" charset="0"/>
                <a:cs typeface="Arial" pitchFamily="34" charset="0"/>
              </a:rPr>
              <a:t>lits de crise +++ </a:t>
            </a:r>
          </a:p>
          <a:p>
            <a:pPr lvl="1"/>
            <a:r>
              <a:rPr lang="fr-FR" sz="2400" b="1" dirty="0">
                <a:latin typeface="Arial" pitchFamily="34" charset="0"/>
                <a:cs typeface="Arial" pitchFamily="34" charset="0"/>
              </a:rPr>
              <a:t>S</a:t>
            </a:r>
            <a:r>
              <a:rPr lang="fr-FR" sz="2400" b="1" dirty="0" smtClean="0">
                <a:latin typeface="Arial" pitchFamily="34" charset="0"/>
                <a:cs typeface="Arial" pitchFamily="34" charset="0"/>
              </a:rPr>
              <a:t>oin hébergement longue durée</a:t>
            </a:r>
          </a:p>
          <a:p>
            <a:pPr marL="0" indent="0">
              <a:buNone/>
            </a:pPr>
            <a:endParaRPr lang="fr-FR" sz="3400" dirty="0" smtClean="0">
              <a:effectLst>
                <a:outerShdw blurRad="38100" dist="38100" dir="2700000" algn="tl">
                  <a:srgbClr val="000000">
                    <a:alpha val="43137"/>
                  </a:srgbClr>
                </a:outerShdw>
              </a:effectLst>
              <a:latin typeface="Arial" pitchFamily="34" charset="0"/>
              <a:cs typeface="Arial" pitchFamily="34" charset="0"/>
            </a:endParaRPr>
          </a:p>
          <a:p>
            <a:pPr marL="457200" lvl="1" indent="0">
              <a:buNone/>
            </a:pPr>
            <a:r>
              <a:rPr lang="fr-FR" sz="1600" dirty="0" smtClean="0">
                <a:latin typeface="Arial" pitchFamily="34" charset="0"/>
                <a:cs typeface="Arial" pitchFamily="34" charset="0"/>
              </a:rPr>
              <a:t>	</a:t>
            </a:r>
          </a:p>
          <a:p>
            <a:pPr>
              <a:buNone/>
            </a:pPr>
            <a:endParaRPr lang="fr-FR" sz="1600" dirty="0" smtClean="0">
              <a:latin typeface="Arial" pitchFamily="34" charset="0"/>
              <a:cs typeface="Arial" pitchFamily="34" charset="0"/>
            </a:endParaRPr>
          </a:p>
          <a:p>
            <a:pPr>
              <a:buNone/>
            </a:pPr>
            <a:endParaRPr lang="fr-FR" sz="1900" dirty="0" smtClean="0">
              <a:latin typeface="Arial" pitchFamily="34" charset="0"/>
              <a:cs typeface="Arial" pitchFamily="34" charset="0"/>
            </a:endParaRPr>
          </a:p>
          <a:p>
            <a:pPr>
              <a:buNone/>
            </a:pPr>
            <a:endParaRPr lang="fr-FR" sz="1900" dirty="0" smtClean="0">
              <a:latin typeface="Arial" pitchFamily="34" charset="0"/>
              <a:cs typeface="Arial" pitchFamily="34" charset="0"/>
            </a:endParaRPr>
          </a:p>
        </p:txBody>
      </p:sp>
    </p:spTree>
  </p:cSld>
  <p:clrMapOvr>
    <a:masterClrMapping/>
  </p:clrMapOvr>
  <p:transition spd="med">
    <p:split orient="vert"/>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sp>
        <p:nvSpPr>
          <p:cNvPr id="3" name="Espace réservé du contenu 2"/>
          <p:cNvSpPr>
            <a:spLocks noGrp="1"/>
          </p:cNvSpPr>
          <p:nvPr>
            <p:ph idx="1"/>
          </p:nvPr>
        </p:nvSpPr>
        <p:spPr>
          <a:xfrm>
            <a:off x="457200" y="404664"/>
            <a:ext cx="8229600" cy="5721499"/>
          </a:xfrm>
        </p:spPr>
        <p:txBody>
          <a:bodyPr>
            <a:normAutofit fontScale="70000" lnSpcReduction="20000"/>
          </a:bodyPr>
          <a:lstStyle/>
          <a:p>
            <a:pPr algn="ctr">
              <a:buNone/>
            </a:pPr>
            <a:r>
              <a:rPr lang="en-US" sz="4300" b="1" dirty="0" err="1" smtClean="0"/>
              <a:t>Références</a:t>
            </a:r>
            <a:endParaRPr lang="en-US" sz="4300" b="1" dirty="0" smtClean="0"/>
          </a:p>
          <a:p>
            <a:endParaRPr lang="en-US" sz="2300" dirty="0" smtClean="0"/>
          </a:p>
          <a:p>
            <a:endParaRPr lang="en-US" sz="2300" dirty="0" smtClean="0"/>
          </a:p>
          <a:p>
            <a:r>
              <a:rPr lang="fr-FR" sz="2300" dirty="0" smtClean="0"/>
              <a:t>Bronsard G, Amiel M, Devant les pénibles défaillances autour des enfants placés, la grande alliance entre pédopsychiatrie et l’Aide Sociale à l’Enfance est nécessaire, </a:t>
            </a:r>
            <a:r>
              <a:rPr lang="fr-FR" sz="2300" i="1" dirty="0" smtClean="0"/>
              <a:t>Neuropsychiatrie de l’Enfance et de l’Adolescence, </a:t>
            </a:r>
            <a:r>
              <a:rPr lang="fr-FR" sz="2300" dirty="0" smtClean="0"/>
              <a:t>2020, 68, 63-64</a:t>
            </a:r>
          </a:p>
          <a:p>
            <a:endParaRPr lang="fr-FR" sz="2300" dirty="0" smtClean="0"/>
          </a:p>
          <a:p>
            <a:r>
              <a:rPr lang="en-US" sz="2300" dirty="0" smtClean="0"/>
              <a:t>Bronsard G, </a:t>
            </a:r>
            <a:r>
              <a:rPr lang="en-US" sz="2300" dirty="0" err="1" smtClean="0"/>
              <a:t>Alessandrini</a:t>
            </a:r>
            <a:r>
              <a:rPr lang="en-US" sz="2300" dirty="0" smtClean="0"/>
              <a:t> M, Fond G, </a:t>
            </a:r>
            <a:r>
              <a:rPr lang="en-US" sz="2300" dirty="0" err="1" smtClean="0"/>
              <a:t>Loundou</a:t>
            </a:r>
            <a:r>
              <a:rPr lang="en-US" sz="2300" dirty="0" smtClean="0"/>
              <a:t> A, Auquier P, Tordjman S, Boyer L. The prevalence of mental disorders among children and adolescents in the child welfare system, a systematic </a:t>
            </a:r>
            <a:r>
              <a:rPr lang="en-US" sz="2300" dirty="0" err="1" smtClean="0"/>
              <a:t>metanalysis</a:t>
            </a:r>
            <a:r>
              <a:rPr lang="en-US" sz="2300" dirty="0" smtClean="0"/>
              <a:t> review, </a:t>
            </a:r>
            <a:r>
              <a:rPr lang="en-US" sz="2300" i="1" dirty="0" smtClean="0"/>
              <a:t>Medicine</a:t>
            </a:r>
            <a:r>
              <a:rPr lang="en-US" sz="2300" dirty="0" smtClean="0"/>
              <a:t>, 2016, 2016, 95(7):e2622</a:t>
            </a:r>
            <a:endParaRPr lang="fr-FR" sz="2300" dirty="0" smtClean="0"/>
          </a:p>
          <a:p>
            <a:endParaRPr lang="en-US" sz="2300" dirty="0" smtClean="0"/>
          </a:p>
          <a:p>
            <a:r>
              <a:rPr lang="en-US" sz="2300" dirty="0" smtClean="0"/>
              <a:t>Bronsard G, </a:t>
            </a:r>
            <a:r>
              <a:rPr lang="en-US" sz="2300" dirty="0" err="1" smtClean="0"/>
              <a:t>Lançon</a:t>
            </a:r>
            <a:r>
              <a:rPr lang="en-US" sz="2300" dirty="0" smtClean="0"/>
              <a:t> C, </a:t>
            </a:r>
            <a:r>
              <a:rPr lang="en-US" sz="2300" dirty="0" err="1" smtClean="0"/>
              <a:t>Loundou</a:t>
            </a:r>
            <a:r>
              <a:rPr lang="en-US" sz="2300" dirty="0" smtClean="0"/>
              <a:t> A, Auquier P, Rufo M, </a:t>
            </a:r>
            <a:r>
              <a:rPr lang="en-US" sz="2300" dirty="0" err="1" smtClean="0"/>
              <a:t>Simeoni</a:t>
            </a:r>
            <a:r>
              <a:rPr lang="en-US" sz="2300" dirty="0" smtClean="0"/>
              <a:t> MC. Prevalence Rate of DSM Mental Disorders Among Adolescents Living in Residential Group Homes of the French Child Welfare System </a:t>
            </a:r>
            <a:r>
              <a:rPr lang="en-US" sz="2300" i="1" dirty="0" smtClean="0"/>
              <a:t>Children and Youth Services Review</a:t>
            </a:r>
            <a:r>
              <a:rPr lang="en-US" sz="2300" dirty="0" smtClean="0"/>
              <a:t>, 2011, 33 (10), 1886-90 </a:t>
            </a:r>
            <a:endParaRPr lang="fr-FR" sz="2300" dirty="0" smtClean="0"/>
          </a:p>
          <a:p>
            <a:endParaRPr lang="en-US" sz="2300" dirty="0" smtClean="0"/>
          </a:p>
          <a:p>
            <a:r>
              <a:rPr lang="en-US" sz="2300" dirty="0" smtClean="0"/>
              <a:t>Bronsard G, </a:t>
            </a:r>
            <a:r>
              <a:rPr lang="en-US" sz="2300" dirty="0" err="1" smtClean="0"/>
              <a:t>Lançon</a:t>
            </a:r>
            <a:r>
              <a:rPr lang="en-US" sz="2300" dirty="0" smtClean="0"/>
              <a:t> C, </a:t>
            </a:r>
            <a:r>
              <a:rPr lang="en-US" sz="2300" dirty="0" err="1" smtClean="0"/>
              <a:t>Loundou</a:t>
            </a:r>
            <a:r>
              <a:rPr lang="en-US" sz="2300" dirty="0" smtClean="0"/>
              <a:t> A, Auquier P, Rufo M, </a:t>
            </a:r>
            <a:r>
              <a:rPr lang="en-US" sz="2300" dirty="0" err="1" smtClean="0"/>
              <a:t>Simeoni</a:t>
            </a:r>
            <a:r>
              <a:rPr lang="en-US" sz="2300" dirty="0" smtClean="0"/>
              <a:t> MC. Quality of Life and mental disorders in adolescents living in residential group homes of the French Child Welfare System. </a:t>
            </a:r>
            <a:r>
              <a:rPr lang="en-US" sz="2300" i="1" dirty="0" smtClean="0"/>
              <a:t>Child Welfare </a:t>
            </a:r>
            <a:r>
              <a:rPr lang="en-US" sz="2300" dirty="0" smtClean="0"/>
              <a:t>, 2013, 92 (2), 47-73 </a:t>
            </a:r>
          </a:p>
          <a:p>
            <a:endParaRPr lang="en-US" sz="2300" dirty="0" smtClean="0"/>
          </a:p>
          <a:p>
            <a:r>
              <a:rPr lang="fr-FR" sz="2300" dirty="0"/>
              <a:t>Bronsard G, </a:t>
            </a:r>
            <a:r>
              <a:rPr lang="fr-FR" sz="2300" dirty="0" err="1"/>
              <a:t>Lavenne-Collot</a:t>
            </a:r>
            <a:r>
              <a:rPr lang="fr-FR" sz="2300" dirty="0"/>
              <a:t> N, Leroux PA, </a:t>
            </a:r>
            <a:r>
              <a:rPr lang="fr-FR" sz="2300" dirty="0" err="1"/>
              <a:t>Euleterio</a:t>
            </a:r>
            <a:r>
              <a:rPr lang="fr-FR" sz="2300" dirty="0"/>
              <a:t> J, Diallo I, Le </a:t>
            </a:r>
            <a:r>
              <a:rPr lang="fr-FR" sz="2300" dirty="0" err="1"/>
              <a:t>Bihan</a:t>
            </a:r>
            <a:r>
              <a:rPr lang="fr-FR" sz="2300" dirty="0"/>
              <a:t> A, Boyer L, </a:t>
            </a:r>
            <a:r>
              <a:rPr lang="fr-FR" sz="2300" dirty="0" err="1"/>
              <a:t>Prevalence</a:t>
            </a:r>
            <a:r>
              <a:rPr lang="fr-FR" sz="2300" dirty="0"/>
              <a:t> of mental </a:t>
            </a:r>
            <a:r>
              <a:rPr lang="fr-FR" sz="2300" dirty="0" err="1"/>
              <a:t>disorders</a:t>
            </a:r>
            <a:r>
              <a:rPr lang="fr-FR" sz="2300" dirty="0"/>
              <a:t> </a:t>
            </a:r>
            <a:r>
              <a:rPr lang="fr-FR" sz="2300" dirty="0" err="1"/>
              <a:t>among</a:t>
            </a:r>
            <a:r>
              <a:rPr lang="fr-FR" sz="2300" dirty="0"/>
              <a:t> adolescent in </a:t>
            </a:r>
            <a:r>
              <a:rPr lang="fr-FR" sz="2300" dirty="0" err="1"/>
              <a:t>closed</a:t>
            </a:r>
            <a:r>
              <a:rPr lang="fr-FR" sz="2300" dirty="0"/>
              <a:t> </a:t>
            </a:r>
            <a:r>
              <a:rPr lang="fr-FR" sz="2300" dirty="0" err="1"/>
              <a:t>educational</a:t>
            </a:r>
            <a:r>
              <a:rPr lang="fr-FR" sz="2300" dirty="0"/>
              <a:t> </a:t>
            </a:r>
            <a:r>
              <a:rPr lang="fr-FR" sz="2300" dirty="0" err="1"/>
              <a:t>centers</a:t>
            </a:r>
            <a:r>
              <a:rPr lang="fr-FR" sz="2300" dirty="0"/>
              <a:t> in France, </a:t>
            </a:r>
            <a:r>
              <a:rPr lang="fr-FR" sz="2300" dirty="0" err="1"/>
              <a:t>Encephale</a:t>
            </a:r>
            <a:r>
              <a:rPr lang="fr-FR" sz="2300" dirty="0"/>
              <a:t>, 2024 (</a:t>
            </a:r>
            <a:r>
              <a:rPr lang="fr-FR" sz="2300" dirty="0" err="1"/>
              <a:t>under</a:t>
            </a:r>
            <a:r>
              <a:rPr lang="fr-FR" sz="2300" dirty="0"/>
              <a:t> </a:t>
            </a:r>
            <a:r>
              <a:rPr lang="fr-FR" sz="2300" dirty="0" err="1"/>
              <a:t>press</a:t>
            </a:r>
            <a:r>
              <a:rPr lang="fr-FR" sz="2300" dirty="0"/>
              <a:t>)</a:t>
            </a:r>
          </a:p>
          <a:p>
            <a:endParaRPr lang="en-US" sz="2300" dirty="0" smtClean="0"/>
          </a:p>
          <a:p>
            <a:endParaRPr lang="en-US" sz="2300" dirty="0" smtClean="0"/>
          </a:p>
          <a:p>
            <a:endParaRPr lang="fr-FR" dirty="0"/>
          </a:p>
        </p:txBody>
      </p:sp>
    </p:spTree>
  </p:cSld>
  <p:clrMapOvr>
    <a:masterClrMapping/>
  </p:clrMapOvr>
  <p:transition spd="med">
    <p:split orient="vert"/>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222880"/>
            <a:ext cx="8229600" cy="1143000"/>
          </a:xfrm>
        </p:spPr>
        <p:txBody>
          <a:bodyPr/>
          <a:lstStyle/>
          <a:p>
            <a:endParaRPr lang="fr-FR"/>
          </a:p>
        </p:txBody>
      </p:sp>
      <p:graphicFrame>
        <p:nvGraphicFramePr>
          <p:cNvPr id="4" name="Espace réservé du contenu 3"/>
          <p:cNvGraphicFramePr>
            <a:graphicFrameLocks noGrp="1" noChangeAspect="1"/>
          </p:cNvGraphicFramePr>
          <p:nvPr>
            <p:ph idx="1"/>
            <p:extLst/>
          </p:nvPr>
        </p:nvGraphicFramePr>
        <p:xfrm>
          <a:off x="0" y="116632"/>
          <a:ext cx="3682752" cy="4902595"/>
        </p:xfrm>
        <a:graphic>
          <a:graphicData uri="http://schemas.openxmlformats.org/presentationml/2006/ole">
            <mc:AlternateContent xmlns:mc="http://schemas.openxmlformats.org/markup-compatibility/2006">
              <mc:Choice xmlns:v="urn:schemas-microsoft-com:vml" Requires="v">
                <p:oleObj spid="_x0000_s1032" name="Acrobat Document" r:id="rId4" imgW="3784209" imgH="5346415" progId="AcroExch.Document.DC">
                  <p:embed/>
                </p:oleObj>
              </mc:Choice>
              <mc:Fallback>
                <p:oleObj name="Acrobat Document" r:id="rId4" imgW="3784209" imgH="5346415" progId="AcroExch.Document.DC">
                  <p:embed/>
                  <p:pic>
                    <p:nvPicPr>
                      <p:cNvPr id="4" name="Espace réservé du contenu 3"/>
                      <p:cNvPicPr/>
                      <p:nvPr/>
                    </p:nvPicPr>
                    <p:blipFill>
                      <a:blip r:embed="rId5"/>
                      <a:stretch>
                        <a:fillRect/>
                      </a:stretch>
                    </p:blipFill>
                    <p:spPr>
                      <a:xfrm>
                        <a:off x="0" y="116632"/>
                        <a:ext cx="3682752" cy="4902595"/>
                      </a:xfrm>
                      <a:prstGeom prst="rect">
                        <a:avLst/>
                      </a:prstGeom>
                    </p:spPr>
                  </p:pic>
                </p:oleObj>
              </mc:Fallback>
            </mc:AlternateContent>
          </a:graphicData>
        </a:graphic>
      </p:graphicFrame>
      <p:graphicFrame>
        <p:nvGraphicFramePr>
          <p:cNvPr id="5" name="Espace réservé du contenu 3"/>
          <p:cNvGraphicFramePr>
            <a:graphicFrameLocks noChangeAspect="1"/>
          </p:cNvGraphicFramePr>
          <p:nvPr>
            <p:extLst>
              <p:ext uri="{D42A27DB-BD31-4B8C-83A1-F6EECF244321}">
                <p14:modId xmlns:p14="http://schemas.microsoft.com/office/powerpoint/2010/main" val="3505545356"/>
              </p:ext>
            </p:extLst>
          </p:nvPr>
        </p:nvGraphicFramePr>
        <p:xfrm>
          <a:off x="3779912" y="2708920"/>
          <a:ext cx="5292080" cy="3946450"/>
        </p:xfrm>
        <a:graphic>
          <a:graphicData uri="http://schemas.openxmlformats.org/presentationml/2006/ole">
            <mc:AlternateContent xmlns:mc="http://schemas.openxmlformats.org/markup-compatibility/2006">
              <mc:Choice xmlns:v="urn:schemas-microsoft-com:vml" Requires="v">
                <p:oleObj spid="_x0000_s1033" name="Acrobat Document" r:id="rId6" imgW="5346576" imgH="3777893" progId="AcroExch.Document.DC">
                  <p:embed/>
                </p:oleObj>
              </mc:Choice>
              <mc:Fallback>
                <p:oleObj name="Acrobat Document" r:id="rId6" imgW="5346576" imgH="3777893" progId="AcroExch.Document.DC">
                  <p:embed/>
                  <p:pic>
                    <p:nvPicPr>
                      <p:cNvPr id="5" name="Espace réservé du contenu 3"/>
                      <p:cNvPicPr/>
                      <p:nvPr/>
                    </p:nvPicPr>
                    <p:blipFill>
                      <a:blip r:embed="rId7"/>
                      <a:stretch>
                        <a:fillRect/>
                      </a:stretch>
                    </p:blipFill>
                    <p:spPr>
                      <a:xfrm>
                        <a:off x="3779912" y="2708920"/>
                        <a:ext cx="5292080" cy="3946450"/>
                      </a:xfrm>
                      <a:prstGeom prst="rect">
                        <a:avLst/>
                      </a:prstGeom>
                    </p:spPr>
                  </p:pic>
                </p:oleObj>
              </mc:Fallback>
            </mc:AlternateContent>
          </a:graphicData>
        </a:graphic>
      </p:graphicFrame>
    </p:spTree>
    <p:extLst>
      <p:ext uri="{BB962C8B-B14F-4D97-AF65-F5344CB8AC3E}">
        <p14:creationId xmlns:p14="http://schemas.microsoft.com/office/powerpoint/2010/main" val="2914972053"/>
      </p:ext>
    </p:extLst>
  </p:cSld>
  <p:clrMapOvr>
    <a:masterClrMapping/>
  </p:clrMapOvr>
  <p:transition spd="med">
    <p:split orient="vert"/>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sz="3600" b="1" dirty="0" smtClean="0">
                <a:solidFill>
                  <a:schemeClr val="tx2">
                    <a:lumMod val="50000"/>
                  </a:schemeClr>
                </a:solidFill>
                <a:effectLst>
                  <a:outerShdw blurRad="38100" dist="38100" dir="2700000" algn="tl">
                    <a:srgbClr val="000000">
                      <a:alpha val="43137"/>
                    </a:srgbClr>
                  </a:outerShdw>
                </a:effectLst>
              </a:rPr>
              <a:t>Violence et conflit ordinaire</a:t>
            </a:r>
            <a:r>
              <a:rPr lang="fr-FR" sz="1800" dirty="0" smtClean="0">
                <a:solidFill>
                  <a:schemeClr val="tx2"/>
                </a:solidFill>
                <a:effectLst>
                  <a:outerShdw blurRad="38100" dist="38100" dir="2700000" algn="tl">
                    <a:srgbClr val="000000">
                      <a:alpha val="43137"/>
                    </a:srgbClr>
                  </a:outerShdw>
                </a:effectLst>
              </a:rPr>
              <a:t/>
            </a:r>
            <a:br>
              <a:rPr lang="fr-FR" sz="1800" dirty="0" smtClean="0">
                <a:solidFill>
                  <a:schemeClr val="tx2"/>
                </a:solidFill>
                <a:effectLst>
                  <a:outerShdw blurRad="38100" dist="38100" dir="2700000" algn="tl">
                    <a:srgbClr val="000000">
                      <a:alpha val="43137"/>
                    </a:srgbClr>
                  </a:outerShdw>
                </a:effectLst>
              </a:rPr>
            </a:br>
            <a:r>
              <a:rPr lang="fr-FR" sz="1800" dirty="0" smtClean="0">
                <a:solidFill>
                  <a:schemeClr val="tx2"/>
                </a:solidFill>
                <a:effectLst>
                  <a:outerShdw blurRad="38100" dist="38100" dir="2700000" algn="tl">
                    <a:srgbClr val="000000">
                      <a:alpha val="43137"/>
                    </a:srgbClr>
                  </a:outerShdw>
                </a:effectLst>
              </a:rPr>
              <a:t/>
            </a:r>
            <a:br>
              <a:rPr lang="fr-FR" sz="1800" dirty="0" smtClean="0">
                <a:solidFill>
                  <a:schemeClr val="tx2"/>
                </a:solidFill>
                <a:effectLst>
                  <a:outerShdw blurRad="38100" dist="38100" dir="2700000" algn="tl">
                    <a:srgbClr val="000000">
                      <a:alpha val="43137"/>
                    </a:srgbClr>
                  </a:outerShdw>
                </a:effectLst>
              </a:rPr>
            </a:br>
            <a:r>
              <a:rPr lang="fr-FR" sz="2400" dirty="0" smtClean="0">
                <a:solidFill>
                  <a:schemeClr val="tx2"/>
                </a:solidFill>
                <a:effectLst>
                  <a:outerShdw blurRad="38100" dist="38100" dir="2700000" algn="tl">
                    <a:srgbClr val="000000">
                      <a:alpha val="43137"/>
                    </a:srgbClr>
                  </a:outerShdw>
                </a:effectLst>
              </a:rPr>
              <a:t> </a:t>
            </a:r>
            <a:endParaRPr lang="fr-FR" sz="2400" dirty="0">
              <a:solidFill>
                <a:schemeClr val="tx2"/>
              </a:solidFill>
              <a:effectLst>
                <a:outerShdw blurRad="38100" dist="38100" dir="2700000" algn="tl">
                  <a:srgbClr val="000000">
                    <a:alpha val="43137"/>
                  </a:srgbClr>
                </a:outerShdw>
              </a:effectLst>
            </a:endParaRPr>
          </a:p>
        </p:txBody>
      </p:sp>
      <p:sp>
        <p:nvSpPr>
          <p:cNvPr id="3" name="Espace réservé du contenu 2"/>
          <p:cNvSpPr>
            <a:spLocks noGrp="1"/>
          </p:cNvSpPr>
          <p:nvPr>
            <p:ph idx="1"/>
          </p:nvPr>
        </p:nvSpPr>
        <p:spPr>
          <a:xfrm>
            <a:off x="318356" y="1700808"/>
            <a:ext cx="8507288" cy="6048672"/>
          </a:xfrm>
        </p:spPr>
        <p:txBody>
          <a:bodyPr>
            <a:normAutofit/>
          </a:bodyPr>
          <a:lstStyle/>
          <a:p>
            <a:r>
              <a:rPr lang="fr-FR" sz="2800" dirty="0" smtClean="0">
                <a:effectLst>
                  <a:outerShdw blurRad="38100" dist="38100" dir="2700000" algn="tl">
                    <a:srgbClr val="000000">
                      <a:alpha val="43137"/>
                    </a:srgbClr>
                  </a:outerShdw>
                </a:effectLst>
                <a:latin typeface="Arial" pitchFamily="34" charset="0"/>
                <a:cs typeface="Arial" pitchFamily="34" charset="0"/>
              </a:rPr>
              <a:t>La vie est une lutte (violence et vie)</a:t>
            </a:r>
          </a:p>
          <a:p>
            <a:endParaRPr lang="fr-FR" sz="2800" dirty="0" smtClean="0">
              <a:effectLst>
                <a:outerShdw blurRad="38100" dist="38100" dir="2700000" algn="tl">
                  <a:srgbClr val="000000">
                    <a:alpha val="43137"/>
                  </a:srgbClr>
                </a:outerShdw>
              </a:effectLst>
              <a:latin typeface="Arial" pitchFamily="34" charset="0"/>
              <a:cs typeface="Arial" pitchFamily="34" charset="0"/>
            </a:endParaRPr>
          </a:p>
          <a:p>
            <a:r>
              <a:rPr lang="fr-FR" sz="2800" dirty="0" smtClean="0">
                <a:effectLst>
                  <a:outerShdw blurRad="38100" dist="38100" dir="2700000" algn="tl">
                    <a:srgbClr val="000000">
                      <a:alpha val="43137"/>
                    </a:srgbClr>
                  </a:outerShdw>
                </a:effectLst>
                <a:latin typeface="Arial" pitchFamily="34" charset="0"/>
                <a:cs typeface="Arial" pitchFamily="34" charset="0"/>
              </a:rPr>
              <a:t>Angoisses fondamentales : Abandon et mort</a:t>
            </a:r>
          </a:p>
          <a:p>
            <a:endParaRPr lang="fr-FR" sz="2800" dirty="0" smtClean="0">
              <a:effectLst>
                <a:outerShdw blurRad="38100" dist="38100" dir="2700000" algn="tl">
                  <a:srgbClr val="000000">
                    <a:alpha val="43137"/>
                  </a:srgbClr>
                </a:outerShdw>
              </a:effectLst>
              <a:latin typeface="Arial" pitchFamily="34" charset="0"/>
              <a:cs typeface="Arial" pitchFamily="34" charset="0"/>
            </a:endParaRPr>
          </a:p>
          <a:p>
            <a:r>
              <a:rPr lang="fr-FR" sz="2800" dirty="0" smtClean="0">
                <a:effectLst>
                  <a:outerShdw blurRad="38100" dist="38100" dir="2700000" algn="tl">
                    <a:srgbClr val="000000">
                      <a:alpha val="43137"/>
                    </a:srgbClr>
                  </a:outerShdw>
                </a:effectLst>
                <a:latin typeface="Arial" pitchFamily="34" charset="0"/>
                <a:cs typeface="Arial" pitchFamily="34" charset="0"/>
              </a:rPr>
              <a:t>Paradoxe : protection et liberté</a:t>
            </a:r>
          </a:p>
          <a:p>
            <a:pPr marL="0" indent="0">
              <a:buNone/>
            </a:pPr>
            <a:endParaRPr lang="fr-FR" sz="2800" dirty="0">
              <a:effectLst>
                <a:outerShdw blurRad="38100" dist="38100" dir="2700000" algn="tl">
                  <a:srgbClr val="000000">
                    <a:alpha val="43137"/>
                  </a:srgbClr>
                </a:outerShdw>
              </a:effectLst>
              <a:latin typeface="Arial" pitchFamily="34" charset="0"/>
              <a:cs typeface="Arial" pitchFamily="34" charset="0"/>
            </a:endParaRPr>
          </a:p>
          <a:p>
            <a:r>
              <a:rPr lang="fr-FR" sz="2800" dirty="0" smtClean="0">
                <a:effectLst>
                  <a:outerShdw blurRad="38100" dist="38100" dir="2700000" algn="tl">
                    <a:srgbClr val="000000">
                      <a:alpha val="43137"/>
                    </a:srgbClr>
                  </a:outerShdw>
                </a:effectLst>
                <a:latin typeface="Arial" pitchFamily="34" charset="0"/>
                <a:cs typeface="Arial" pitchFamily="34" charset="0"/>
              </a:rPr>
              <a:t>3 phases de séparation individuation</a:t>
            </a:r>
          </a:p>
          <a:p>
            <a:pPr marL="0" indent="0">
              <a:buNone/>
            </a:pPr>
            <a:r>
              <a:rPr lang="fr-FR" sz="2400" dirty="0">
                <a:effectLst>
                  <a:outerShdw blurRad="38100" dist="38100" dir="2700000" algn="tl">
                    <a:srgbClr val="000000">
                      <a:alpha val="43137"/>
                    </a:srgbClr>
                  </a:outerShdw>
                </a:effectLst>
                <a:latin typeface="Arial" pitchFamily="34" charset="0"/>
                <a:cs typeface="Arial" pitchFamily="34" charset="0"/>
              </a:rPr>
              <a:t>	</a:t>
            </a:r>
            <a:endParaRPr lang="fr-FR" sz="2400" dirty="0" smtClean="0">
              <a:effectLst>
                <a:outerShdw blurRad="38100" dist="38100" dir="2700000" algn="tl">
                  <a:srgbClr val="000000">
                    <a:alpha val="43137"/>
                  </a:srgbClr>
                </a:outerShdw>
              </a:effectLst>
              <a:latin typeface="Arial" pitchFamily="34" charset="0"/>
              <a:cs typeface="Arial" pitchFamily="34" charset="0"/>
            </a:endParaRPr>
          </a:p>
        </p:txBody>
      </p:sp>
    </p:spTree>
    <p:extLst>
      <p:ext uri="{BB962C8B-B14F-4D97-AF65-F5344CB8AC3E}">
        <p14:creationId xmlns:p14="http://schemas.microsoft.com/office/powerpoint/2010/main" val="3787638472"/>
      </p:ext>
    </p:extLst>
  </p:cSld>
  <p:clrMapOvr>
    <a:masterClrMapping/>
  </p:clrMapOvr>
  <p:transition spd="med">
    <p:split orient="vert"/>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FR" sz="3600" b="1" dirty="0" smtClean="0">
                <a:solidFill>
                  <a:schemeClr val="tx2">
                    <a:lumMod val="50000"/>
                  </a:schemeClr>
                </a:solidFill>
                <a:effectLst>
                  <a:outerShdw blurRad="38100" dist="38100" dir="2700000" algn="tl">
                    <a:srgbClr val="000000">
                      <a:alpha val="43137"/>
                    </a:srgbClr>
                  </a:outerShdw>
                </a:effectLst>
              </a:rPr>
              <a:t>Place de l’enfant</a:t>
            </a:r>
            <a:endParaRPr lang="fr-FR" sz="2400" dirty="0">
              <a:solidFill>
                <a:schemeClr val="tx2"/>
              </a:solidFill>
              <a:effectLst>
                <a:outerShdw blurRad="38100" dist="38100" dir="2700000" algn="tl">
                  <a:srgbClr val="000000">
                    <a:alpha val="43137"/>
                  </a:srgbClr>
                </a:outerShdw>
              </a:effectLst>
            </a:endParaRPr>
          </a:p>
        </p:txBody>
      </p:sp>
      <p:sp>
        <p:nvSpPr>
          <p:cNvPr id="3" name="Espace réservé du contenu 2"/>
          <p:cNvSpPr>
            <a:spLocks noGrp="1"/>
          </p:cNvSpPr>
          <p:nvPr>
            <p:ph idx="1"/>
          </p:nvPr>
        </p:nvSpPr>
        <p:spPr>
          <a:xfrm>
            <a:off x="318356" y="1196752"/>
            <a:ext cx="8507288" cy="6048672"/>
          </a:xfrm>
        </p:spPr>
        <p:txBody>
          <a:bodyPr>
            <a:normAutofit/>
          </a:bodyPr>
          <a:lstStyle/>
          <a:p>
            <a:pPr marL="0" indent="0">
              <a:buNone/>
            </a:pPr>
            <a:endParaRPr lang="fr-FR" sz="2400" dirty="0">
              <a:effectLst>
                <a:outerShdw blurRad="38100" dist="38100" dir="2700000" algn="tl">
                  <a:srgbClr val="000000">
                    <a:alpha val="43137"/>
                  </a:srgbClr>
                </a:outerShdw>
              </a:effectLst>
              <a:latin typeface="Arial" pitchFamily="34" charset="0"/>
              <a:cs typeface="Arial" pitchFamily="34" charset="0"/>
            </a:endParaRPr>
          </a:p>
          <a:p>
            <a:r>
              <a:rPr lang="fr-FR" sz="2400" dirty="0" smtClean="0">
                <a:effectLst>
                  <a:outerShdw blurRad="38100" dist="38100" dir="2700000" algn="tl">
                    <a:srgbClr val="000000">
                      <a:alpha val="43137"/>
                    </a:srgbClr>
                  </a:outerShdw>
                </a:effectLst>
                <a:latin typeface="Arial" pitchFamily="34" charset="0"/>
                <a:cs typeface="Arial" pitchFamily="34" charset="0"/>
              </a:rPr>
              <a:t>Evolution de la famille </a:t>
            </a:r>
          </a:p>
          <a:p>
            <a:endParaRPr lang="fr-FR" sz="2400" dirty="0" smtClean="0">
              <a:effectLst>
                <a:outerShdw blurRad="38100" dist="38100" dir="2700000" algn="tl">
                  <a:srgbClr val="000000">
                    <a:alpha val="43137"/>
                  </a:srgbClr>
                </a:outerShdw>
              </a:effectLst>
              <a:latin typeface="Arial" pitchFamily="34" charset="0"/>
              <a:cs typeface="Arial" pitchFamily="34" charset="0"/>
            </a:endParaRPr>
          </a:p>
          <a:p>
            <a:endParaRPr lang="fr-FR" sz="2400" dirty="0" smtClean="0">
              <a:effectLst>
                <a:outerShdw blurRad="38100" dist="38100" dir="2700000" algn="tl">
                  <a:srgbClr val="000000">
                    <a:alpha val="43137"/>
                  </a:srgbClr>
                </a:outerShdw>
              </a:effectLst>
              <a:latin typeface="Arial" pitchFamily="34" charset="0"/>
              <a:cs typeface="Arial" pitchFamily="34" charset="0"/>
            </a:endParaRPr>
          </a:p>
          <a:p>
            <a:r>
              <a:rPr lang="fr-FR" sz="2400" dirty="0" smtClean="0">
                <a:effectLst>
                  <a:outerShdw blurRad="38100" dist="38100" dir="2700000" algn="tl">
                    <a:srgbClr val="000000">
                      <a:alpha val="43137"/>
                    </a:srgbClr>
                  </a:outerShdw>
                </a:effectLst>
                <a:latin typeface="Arial" pitchFamily="34" charset="0"/>
                <a:cs typeface="Arial" pitchFamily="34" charset="0"/>
              </a:rPr>
              <a:t>Evolution de l’école </a:t>
            </a:r>
          </a:p>
          <a:p>
            <a:endParaRPr lang="fr-FR" sz="2400" dirty="0">
              <a:effectLst>
                <a:outerShdw blurRad="38100" dist="38100" dir="2700000" algn="tl">
                  <a:srgbClr val="000000">
                    <a:alpha val="43137"/>
                  </a:srgbClr>
                </a:outerShdw>
              </a:effectLst>
              <a:latin typeface="Arial" pitchFamily="34" charset="0"/>
              <a:cs typeface="Arial" pitchFamily="34" charset="0"/>
            </a:endParaRPr>
          </a:p>
          <a:p>
            <a:pPr marL="0" indent="0">
              <a:buNone/>
            </a:pPr>
            <a:endParaRPr lang="fr-FR" sz="2400" dirty="0" smtClean="0">
              <a:effectLst>
                <a:outerShdw blurRad="38100" dist="38100" dir="2700000" algn="tl">
                  <a:srgbClr val="000000">
                    <a:alpha val="43137"/>
                  </a:srgbClr>
                </a:outerShdw>
              </a:effectLst>
              <a:latin typeface="Arial" pitchFamily="34" charset="0"/>
              <a:cs typeface="Arial" pitchFamily="34" charset="0"/>
            </a:endParaRPr>
          </a:p>
          <a:p>
            <a:r>
              <a:rPr lang="fr-FR" sz="2400" dirty="0" err="1" smtClean="0">
                <a:effectLst>
                  <a:outerShdw blurRad="38100" dist="38100" dir="2700000" algn="tl">
                    <a:srgbClr val="000000">
                      <a:alpha val="43137"/>
                    </a:srgbClr>
                  </a:outerShdw>
                </a:effectLst>
                <a:latin typeface="Arial" pitchFamily="34" charset="0"/>
                <a:cs typeface="Arial" pitchFamily="34" charset="0"/>
              </a:rPr>
              <a:t>Hypernarcissisme</a:t>
            </a:r>
            <a:r>
              <a:rPr lang="fr-FR" sz="2400" dirty="0" smtClean="0">
                <a:effectLst>
                  <a:outerShdw blurRad="38100" dist="38100" dir="2700000" algn="tl">
                    <a:srgbClr val="000000">
                      <a:alpha val="43137"/>
                    </a:srgbClr>
                  </a:outerShdw>
                </a:effectLst>
                <a:latin typeface="Arial" pitchFamily="34" charset="0"/>
                <a:cs typeface="Arial" pitchFamily="34" charset="0"/>
              </a:rPr>
              <a:t> </a:t>
            </a:r>
          </a:p>
          <a:p>
            <a:pPr marL="0" indent="0">
              <a:buNone/>
            </a:pPr>
            <a:endParaRPr lang="fr-FR" sz="2400" dirty="0" smtClean="0">
              <a:effectLst>
                <a:outerShdw blurRad="38100" dist="38100" dir="2700000" algn="tl">
                  <a:srgbClr val="000000">
                    <a:alpha val="43137"/>
                  </a:srgbClr>
                </a:outerShdw>
              </a:effectLst>
              <a:latin typeface="Arial" pitchFamily="34" charset="0"/>
              <a:cs typeface="Arial" pitchFamily="34" charset="0"/>
            </a:endParaRPr>
          </a:p>
          <a:p>
            <a:pPr marL="0" indent="0">
              <a:buNone/>
            </a:pPr>
            <a:endParaRPr lang="fr-FR" sz="2400" dirty="0">
              <a:effectLst>
                <a:outerShdw blurRad="38100" dist="38100" dir="2700000" algn="tl">
                  <a:srgbClr val="000000">
                    <a:alpha val="43137"/>
                  </a:srgbClr>
                </a:outerShdw>
              </a:effectLst>
              <a:latin typeface="Arial" pitchFamily="34" charset="0"/>
              <a:cs typeface="Arial" pitchFamily="34" charset="0"/>
            </a:endParaRPr>
          </a:p>
          <a:p>
            <a:pPr marL="0" indent="0">
              <a:buNone/>
            </a:pPr>
            <a:r>
              <a:rPr lang="fr-FR" sz="2400" dirty="0" smtClean="0">
                <a:effectLst>
                  <a:outerShdw blurRad="38100" dist="38100" dir="2700000" algn="tl">
                    <a:srgbClr val="000000">
                      <a:alpha val="43137"/>
                    </a:srgbClr>
                  </a:outerShdw>
                </a:effectLst>
                <a:latin typeface="Arial" pitchFamily="34" charset="0"/>
                <a:cs typeface="Arial" pitchFamily="34" charset="0"/>
              </a:rPr>
              <a:t>			</a:t>
            </a:r>
          </a:p>
          <a:p>
            <a:pPr marL="0" indent="0">
              <a:buNone/>
            </a:pPr>
            <a:r>
              <a:rPr lang="fr-FR" sz="2400" dirty="0">
                <a:effectLst>
                  <a:outerShdw blurRad="38100" dist="38100" dir="2700000" algn="tl">
                    <a:srgbClr val="000000">
                      <a:alpha val="43137"/>
                    </a:srgbClr>
                  </a:outerShdw>
                </a:effectLst>
                <a:latin typeface="Arial" pitchFamily="34" charset="0"/>
                <a:cs typeface="Arial" pitchFamily="34" charset="0"/>
              </a:rPr>
              <a:t>	</a:t>
            </a:r>
            <a:r>
              <a:rPr lang="fr-FR" sz="2400" dirty="0" smtClean="0">
                <a:effectLst>
                  <a:outerShdw blurRad="38100" dist="38100" dir="2700000" algn="tl">
                    <a:srgbClr val="000000">
                      <a:alpha val="43137"/>
                    </a:srgbClr>
                  </a:outerShdw>
                </a:effectLst>
                <a:latin typeface="Arial" pitchFamily="34" charset="0"/>
                <a:cs typeface="Arial" pitchFamily="34" charset="0"/>
              </a:rPr>
              <a:t>		</a:t>
            </a:r>
            <a:r>
              <a:rPr lang="fr-FR" sz="2400" dirty="0" err="1" smtClean="0">
                <a:effectLst>
                  <a:outerShdw blurRad="38100" dist="38100" dir="2700000" algn="tl">
                    <a:srgbClr val="000000">
                      <a:alpha val="43137"/>
                    </a:srgbClr>
                  </a:outerShdw>
                </a:effectLst>
                <a:latin typeface="Arial" pitchFamily="34" charset="0"/>
                <a:cs typeface="Arial" pitchFamily="34" charset="0"/>
              </a:rPr>
              <a:t>Judiciarisme</a:t>
            </a:r>
            <a:r>
              <a:rPr lang="fr-FR" sz="2400" dirty="0" smtClean="0">
                <a:effectLst>
                  <a:outerShdw blurRad="38100" dist="38100" dir="2700000" algn="tl">
                    <a:srgbClr val="000000">
                      <a:alpha val="43137"/>
                    </a:srgbClr>
                  </a:outerShdw>
                </a:effectLst>
                <a:latin typeface="Arial" pitchFamily="34" charset="0"/>
                <a:cs typeface="Arial" pitchFamily="34" charset="0"/>
              </a:rPr>
              <a:t> et </a:t>
            </a:r>
            <a:r>
              <a:rPr lang="fr-FR" sz="2400" dirty="0" err="1" smtClean="0">
                <a:effectLst>
                  <a:outerShdw blurRad="38100" dist="38100" dir="2700000" algn="tl">
                    <a:srgbClr val="000000">
                      <a:alpha val="43137"/>
                    </a:srgbClr>
                  </a:outerShdw>
                </a:effectLst>
                <a:latin typeface="Arial" pitchFamily="34" charset="0"/>
                <a:cs typeface="Arial" pitchFamily="34" charset="0"/>
              </a:rPr>
              <a:t>médicalisme</a:t>
            </a:r>
            <a:r>
              <a:rPr lang="fr-FR" sz="2400" dirty="0" smtClean="0">
                <a:effectLst>
                  <a:outerShdw blurRad="38100" dist="38100" dir="2700000" algn="tl">
                    <a:srgbClr val="000000">
                      <a:alpha val="43137"/>
                    </a:srgbClr>
                  </a:outerShdw>
                </a:effectLst>
                <a:latin typeface="Arial" pitchFamily="34" charset="0"/>
                <a:cs typeface="Arial" pitchFamily="34" charset="0"/>
              </a:rPr>
              <a:t> </a:t>
            </a:r>
          </a:p>
        </p:txBody>
      </p:sp>
      <p:sp>
        <p:nvSpPr>
          <p:cNvPr id="4" name="Flèche droite 3"/>
          <p:cNvSpPr/>
          <p:nvPr/>
        </p:nvSpPr>
        <p:spPr>
          <a:xfrm>
            <a:off x="1475656" y="6021288"/>
            <a:ext cx="978408"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Tree>
    <p:extLst>
      <p:ext uri="{BB962C8B-B14F-4D97-AF65-F5344CB8AC3E}">
        <p14:creationId xmlns:p14="http://schemas.microsoft.com/office/powerpoint/2010/main" val="1838838650"/>
      </p:ext>
    </p:extLst>
  </p:cSld>
  <p:clrMapOvr>
    <a:masterClrMapping/>
  </p:clrMapOvr>
  <p:transition spd="med">
    <p:split orient="vert"/>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sz="3600" dirty="0">
                <a:solidFill>
                  <a:schemeClr val="tx2">
                    <a:lumMod val="50000"/>
                  </a:schemeClr>
                </a:solidFill>
                <a:effectLst>
                  <a:outerShdw blurRad="38100" dist="38100" dir="2700000" algn="tl">
                    <a:srgbClr val="000000">
                      <a:alpha val="43137"/>
                    </a:srgbClr>
                  </a:outerShdw>
                </a:effectLst>
              </a:rPr>
              <a:t>L</a:t>
            </a:r>
            <a:r>
              <a:rPr lang="fr-FR" sz="3600" dirty="0" smtClean="0">
                <a:solidFill>
                  <a:schemeClr val="tx2">
                    <a:lumMod val="50000"/>
                  </a:schemeClr>
                </a:solidFill>
                <a:effectLst>
                  <a:outerShdw blurRad="38100" dist="38100" dir="2700000" algn="tl">
                    <a:srgbClr val="000000">
                      <a:alpha val="43137"/>
                    </a:srgbClr>
                  </a:outerShdw>
                </a:effectLst>
              </a:rPr>
              <a:t>e piège du simplisme</a:t>
            </a:r>
            <a:r>
              <a:rPr lang="fr-FR" sz="3600" dirty="0" smtClean="0">
                <a:solidFill>
                  <a:schemeClr val="tx2"/>
                </a:solidFill>
                <a:effectLst>
                  <a:outerShdw blurRad="38100" dist="38100" dir="2700000" algn="tl">
                    <a:srgbClr val="000000">
                      <a:alpha val="43137"/>
                    </a:srgbClr>
                  </a:outerShdw>
                </a:effectLst>
              </a:rPr>
              <a:t/>
            </a:r>
            <a:br>
              <a:rPr lang="fr-FR" sz="3600" dirty="0" smtClean="0">
                <a:solidFill>
                  <a:schemeClr val="tx2"/>
                </a:solidFill>
                <a:effectLst>
                  <a:outerShdw blurRad="38100" dist="38100" dir="2700000" algn="tl">
                    <a:srgbClr val="000000">
                      <a:alpha val="43137"/>
                    </a:srgbClr>
                  </a:outerShdw>
                </a:effectLst>
              </a:rPr>
            </a:br>
            <a:r>
              <a:rPr lang="fr-FR" sz="2400" dirty="0" smtClean="0">
                <a:solidFill>
                  <a:schemeClr val="tx2"/>
                </a:solidFill>
                <a:effectLst>
                  <a:outerShdw blurRad="38100" dist="38100" dir="2700000" algn="tl">
                    <a:srgbClr val="000000">
                      <a:alpha val="43137"/>
                    </a:srgbClr>
                  </a:outerShdw>
                </a:effectLst>
              </a:rPr>
              <a:t/>
            </a:r>
            <a:br>
              <a:rPr lang="fr-FR" sz="2400" dirty="0" smtClean="0">
                <a:solidFill>
                  <a:schemeClr val="tx2"/>
                </a:solidFill>
                <a:effectLst>
                  <a:outerShdw blurRad="38100" dist="38100" dir="2700000" algn="tl">
                    <a:srgbClr val="000000">
                      <a:alpha val="43137"/>
                    </a:srgbClr>
                  </a:outerShdw>
                </a:effectLst>
              </a:rPr>
            </a:br>
            <a:r>
              <a:rPr lang="fr-FR" sz="2400" dirty="0" smtClean="0">
                <a:solidFill>
                  <a:schemeClr val="tx2"/>
                </a:solidFill>
                <a:effectLst>
                  <a:outerShdw blurRad="38100" dist="38100" dir="2700000" algn="tl">
                    <a:srgbClr val="000000">
                      <a:alpha val="43137"/>
                    </a:srgbClr>
                  </a:outerShdw>
                </a:effectLst>
              </a:rPr>
              <a:t> </a:t>
            </a:r>
            <a:endParaRPr lang="fr-FR" sz="2400" dirty="0">
              <a:solidFill>
                <a:schemeClr val="tx2"/>
              </a:solidFill>
              <a:effectLst>
                <a:outerShdw blurRad="38100" dist="38100" dir="2700000" algn="tl">
                  <a:srgbClr val="000000">
                    <a:alpha val="43137"/>
                  </a:srgbClr>
                </a:outerShdw>
              </a:effectLst>
            </a:endParaRPr>
          </a:p>
        </p:txBody>
      </p:sp>
      <p:sp>
        <p:nvSpPr>
          <p:cNvPr id="3" name="Espace réservé du contenu 2"/>
          <p:cNvSpPr>
            <a:spLocks noGrp="1"/>
          </p:cNvSpPr>
          <p:nvPr>
            <p:ph idx="1"/>
          </p:nvPr>
        </p:nvSpPr>
        <p:spPr>
          <a:xfrm>
            <a:off x="636712" y="878930"/>
            <a:ext cx="8507288" cy="6048672"/>
          </a:xfrm>
        </p:spPr>
        <p:txBody>
          <a:bodyPr>
            <a:normAutofit/>
          </a:bodyPr>
          <a:lstStyle/>
          <a:p>
            <a:pPr>
              <a:buNone/>
            </a:pPr>
            <a:endParaRPr lang="fr-FR" dirty="0" smtClean="0">
              <a:effectLst>
                <a:outerShdw blurRad="38100" dist="38100" dir="2700000" algn="tl">
                  <a:srgbClr val="000000">
                    <a:alpha val="43137"/>
                  </a:srgbClr>
                </a:outerShdw>
              </a:effectLst>
              <a:latin typeface="Arial" pitchFamily="34" charset="0"/>
              <a:cs typeface="Arial" pitchFamily="34" charset="0"/>
            </a:endParaRPr>
          </a:p>
          <a:p>
            <a:r>
              <a:rPr lang="fr-FR" sz="2400" dirty="0" smtClean="0">
                <a:solidFill>
                  <a:schemeClr val="accent1">
                    <a:lumMod val="50000"/>
                  </a:schemeClr>
                </a:solidFill>
                <a:effectLst>
                  <a:outerShdw blurRad="38100" dist="38100" dir="2700000" algn="tl">
                    <a:srgbClr val="000000">
                      <a:alpha val="43137"/>
                    </a:srgbClr>
                  </a:outerShdw>
                </a:effectLst>
                <a:latin typeface="+mj-lt"/>
                <a:cs typeface="Arial" pitchFamily="34" charset="0"/>
              </a:rPr>
              <a:t>Surmédicalisation </a:t>
            </a:r>
            <a:r>
              <a:rPr lang="fr-FR" sz="2400" dirty="0" smtClean="0">
                <a:solidFill>
                  <a:schemeClr val="accent1">
                    <a:lumMod val="50000"/>
                  </a:schemeClr>
                </a:solidFill>
                <a:effectLst>
                  <a:outerShdw blurRad="38100" dist="38100" dir="2700000" algn="tl">
                    <a:srgbClr val="000000">
                      <a:alpha val="43137"/>
                    </a:srgbClr>
                  </a:outerShdw>
                </a:effectLst>
                <a:latin typeface="+mj-lt"/>
                <a:cs typeface="Arial" pitchFamily="34" charset="0"/>
              </a:rPr>
              <a:t>: </a:t>
            </a:r>
            <a:r>
              <a:rPr lang="fr-FR" sz="2400" dirty="0" err="1" smtClean="0">
                <a:solidFill>
                  <a:schemeClr val="accent1">
                    <a:lumMod val="50000"/>
                  </a:schemeClr>
                </a:solidFill>
                <a:effectLst>
                  <a:outerShdw blurRad="38100" dist="38100" dir="2700000" algn="tl">
                    <a:srgbClr val="000000">
                      <a:alpha val="43137"/>
                    </a:srgbClr>
                  </a:outerShdw>
                </a:effectLst>
                <a:latin typeface="+mj-lt"/>
                <a:cs typeface="Arial" pitchFamily="34" charset="0"/>
              </a:rPr>
              <a:t>médicalisme</a:t>
            </a:r>
            <a:r>
              <a:rPr lang="fr-FR" sz="2400" dirty="0" smtClean="0">
                <a:solidFill>
                  <a:schemeClr val="accent1">
                    <a:lumMod val="50000"/>
                  </a:schemeClr>
                </a:solidFill>
                <a:effectLst>
                  <a:outerShdw blurRad="38100" dist="38100" dir="2700000" algn="tl">
                    <a:srgbClr val="000000">
                      <a:alpha val="43137"/>
                    </a:srgbClr>
                  </a:outerShdw>
                </a:effectLst>
                <a:latin typeface="+mj-lt"/>
                <a:cs typeface="Arial" pitchFamily="34" charset="0"/>
              </a:rPr>
              <a:t> </a:t>
            </a:r>
            <a:r>
              <a:rPr lang="fr-FR" sz="2400" dirty="0" smtClean="0">
                <a:solidFill>
                  <a:schemeClr val="accent1">
                    <a:lumMod val="50000"/>
                  </a:schemeClr>
                </a:solidFill>
                <a:effectLst>
                  <a:outerShdw blurRad="38100" dist="38100" dir="2700000" algn="tl">
                    <a:srgbClr val="000000">
                      <a:alpha val="43137"/>
                    </a:srgbClr>
                  </a:outerShdw>
                </a:effectLst>
                <a:latin typeface="+mj-lt"/>
                <a:cs typeface="Arial" pitchFamily="34" charset="0"/>
              </a:rPr>
              <a:t>du comportement, crise, </a:t>
            </a:r>
            <a:r>
              <a:rPr lang="fr-FR" sz="2400" dirty="0" smtClean="0">
                <a:solidFill>
                  <a:schemeClr val="accent1">
                    <a:lumMod val="50000"/>
                  </a:schemeClr>
                </a:solidFill>
                <a:effectLst>
                  <a:outerShdw blurRad="38100" dist="38100" dir="2700000" algn="tl">
                    <a:srgbClr val="000000">
                      <a:alpha val="43137"/>
                    </a:srgbClr>
                  </a:outerShdw>
                </a:effectLst>
                <a:latin typeface="+mj-lt"/>
                <a:cs typeface="Arial" pitchFamily="34" charset="0"/>
              </a:rPr>
              <a:t>TC</a:t>
            </a:r>
            <a:endParaRPr lang="fr-FR" sz="2400" dirty="0" smtClean="0">
              <a:solidFill>
                <a:schemeClr val="accent1">
                  <a:lumMod val="50000"/>
                </a:schemeClr>
              </a:solidFill>
              <a:effectLst>
                <a:outerShdw blurRad="38100" dist="38100" dir="2700000" algn="tl">
                  <a:srgbClr val="000000">
                    <a:alpha val="43137"/>
                  </a:srgbClr>
                </a:outerShdw>
              </a:effectLst>
              <a:latin typeface="+mj-lt"/>
              <a:cs typeface="Arial" pitchFamily="34" charset="0"/>
            </a:endParaRPr>
          </a:p>
          <a:p>
            <a:endParaRPr lang="fr-FR" sz="2400" dirty="0" smtClean="0">
              <a:solidFill>
                <a:schemeClr val="accent1">
                  <a:lumMod val="50000"/>
                </a:schemeClr>
              </a:solidFill>
              <a:effectLst>
                <a:outerShdw blurRad="38100" dist="38100" dir="2700000" algn="tl">
                  <a:srgbClr val="000000">
                    <a:alpha val="43137"/>
                  </a:srgbClr>
                </a:outerShdw>
              </a:effectLst>
              <a:latin typeface="+mj-lt"/>
              <a:cs typeface="Arial" pitchFamily="34" charset="0"/>
            </a:endParaRPr>
          </a:p>
          <a:p>
            <a:r>
              <a:rPr lang="fr-FR" sz="2400" dirty="0" err="1" smtClean="0">
                <a:solidFill>
                  <a:schemeClr val="accent1">
                    <a:lumMod val="50000"/>
                  </a:schemeClr>
                </a:solidFill>
                <a:effectLst>
                  <a:outerShdw blurRad="38100" dist="38100" dir="2700000" algn="tl">
                    <a:srgbClr val="000000">
                      <a:alpha val="43137"/>
                    </a:srgbClr>
                  </a:outerShdw>
                </a:effectLst>
                <a:latin typeface="+mj-lt"/>
                <a:cs typeface="Arial" pitchFamily="34" charset="0"/>
              </a:rPr>
              <a:t>Sousmédicalisation</a:t>
            </a:r>
            <a:r>
              <a:rPr lang="fr-FR" sz="2400" dirty="0" smtClean="0">
                <a:solidFill>
                  <a:schemeClr val="accent1">
                    <a:lumMod val="50000"/>
                  </a:schemeClr>
                </a:solidFill>
                <a:effectLst>
                  <a:outerShdw blurRad="38100" dist="38100" dir="2700000" algn="tl">
                    <a:srgbClr val="000000">
                      <a:alpha val="43137"/>
                    </a:srgbClr>
                  </a:outerShdw>
                </a:effectLst>
                <a:latin typeface="+mj-lt"/>
                <a:cs typeface="Arial" pitchFamily="34" charset="0"/>
              </a:rPr>
              <a:t> </a:t>
            </a:r>
            <a:r>
              <a:rPr lang="fr-FR" sz="2400" dirty="0" smtClean="0">
                <a:solidFill>
                  <a:schemeClr val="accent1">
                    <a:lumMod val="50000"/>
                  </a:schemeClr>
                </a:solidFill>
                <a:effectLst>
                  <a:outerShdw blurRad="38100" dist="38100" dir="2700000" algn="tl">
                    <a:srgbClr val="000000">
                      <a:alpha val="43137"/>
                    </a:srgbClr>
                  </a:outerShdw>
                </a:effectLst>
                <a:latin typeface="+mj-lt"/>
                <a:cs typeface="Arial" pitchFamily="34" charset="0"/>
              </a:rPr>
              <a:t>: incapacité </a:t>
            </a:r>
            <a:r>
              <a:rPr lang="fr-FR" sz="2400" dirty="0" smtClean="0">
                <a:solidFill>
                  <a:schemeClr val="accent1">
                    <a:lumMod val="50000"/>
                  </a:schemeClr>
                </a:solidFill>
                <a:effectLst>
                  <a:outerShdw blurRad="38100" dist="38100" dir="2700000" algn="tl">
                    <a:srgbClr val="000000">
                      <a:alpha val="43137"/>
                    </a:srgbClr>
                  </a:outerShdw>
                </a:effectLst>
                <a:latin typeface="+mj-lt"/>
                <a:cs typeface="Arial" pitchFamily="34" charset="0"/>
              </a:rPr>
              <a:t>à penser la souffrance ou le trouble psychique derrière le repli ou </a:t>
            </a:r>
            <a:r>
              <a:rPr lang="fr-FR" sz="2400" dirty="0" smtClean="0">
                <a:solidFill>
                  <a:schemeClr val="accent1">
                    <a:lumMod val="50000"/>
                  </a:schemeClr>
                </a:solidFill>
                <a:effectLst>
                  <a:outerShdw blurRad="38100" dist="38100" dir="2700000" algn="tl">
                    <a:srgbClr val="000000">
                      <a:alpha val="43137"/>
                    </a:srgbClr>
                  </a:outerShdw>
                </a:effectLst>
                <a:latin typeface="+mj-lt"/>
                <a:cs typeface="Arial" pitchFamily="34" charset="0"/>
              </a:rPr>
              <a:t>l’agitation, adressages </a:t>
            </a:r>
            <a:r>
              <a:rPr lang="fr-FR" sz="2400" dirty="0" smtClean="0">
                <a:solidFill>
                  <a:schemeClr val="accent1">
                    <a:lumMod val="50000"/>
                  </a:schemeClr>
                </a:solidFill>
                <a:effectLst>
                  <a:outerShdw blurRad="38100" dist="38100" dir="2700000" algn="tl">
                    <a:srgbClr val="000000">
                      <a:alpha val="43137"/>
                    </a:srgbClr>
                  </a:outerShdw>
                </a:effectLst>
                <a:latin typeface="+mj-lt"/>
                <a:cs typeface="Arial" pitchFamily="34" charset="0"/>
              </a:rPr>
              <a:t>tardifs</a:t>
            </a:r>
          </a:p>
          <a:p>
            <a:endParaRPr lang="fr-FR" sz="2400" dirty="0" smtClean="0">
              <a:solidFill>
                <a:schemeClr val="accent1">
                  <a:lumMod val="50000"/>
                </a:schemeClr>
              </a:solidFill>
              <a:effectLst>
                <a:outerShdw blurRad="38100" dist="38100" dir="2700000" algn="tl">
                  <a:srgbClr val="000000">
                    <a:alpha val="43137"/>
                  </a:srgbClr>
                </a:outerShdw>
              </a:effectLst>
              <a:latin typeface="+mj-lt"/>
              <a:cs typeface="Arial" pitchFamily="34" charset="0"/>
            </a:endParaRPr>
          </a:p>
          <a:p>
            <a:r>
              <a:rPr lang="fr-FR" sz="2400" dirty="0" smtClean="0">
                <a:solidFill>
                  <a:schemeClr val="accent1">
                    <a:lumMod val="50000"/>
                  </a:schemeClr>
                </a:solidFill>
                <a:effectLst>
                  <a:outerShdw blurRad="38100" dist="38100" dir="2700000" algn="tl">
                    <a:srgbClr val="000000">
                      <a:alpha val="43137"/>
                    </a:srgbClr>
                  </a:outerShdw>
                </a:effectLst>
                <a:latin typeface="+mj-lt"/>
                <a:cs typeface="Arial" pitchFamily="34" charset="0"/>
              </a:rPr>
              <a:t>Ex : TND/</a:t>
            </a:r>
            <a:r>
              <a:rPr lang="fr-FR" sz="2400" dirty="0" err="1" smtClean="0">
                <a:solidFill>
                  <a:schemeClr val="accent1">
                    <a:lumMod val="50000"/>
                  </a:schemeClr>
                </a:solidFill>
                <a:effectLst>
                  <a:outerShdw blurRad="38100" dist="38100" dir="2700000" algn="tl">
                    <a:srgbClr val="000000">
                      <a:alpha val="43137"/>
                    </a:srgbClr>
                  </a:outerShdw>
                </a:effectLst>
                <a:latin typeface="+mj-lt"/>
                <a:cs typeface="Arial" pitchFamily="34" charset="0"/>
              </a:rPr>
              <a:t>Psychotrauma</a:t>
            </a:r>
            <a:r>
              <a:rPr lang="fr-FR" sz="2400" dirty="0" smtClean="0">
                <a:solidFill>
                  <a:schemeClr val="accent1">
                    <a:lumMod val="50000"/>
                  </a:schemeClr>
                </a:solidFill>
                <a:effectLst>
                  <a:outerShdw blurRad="38100" dist="38100" dir="2700000" algn="tl">
                    <a:srgbClr val="000000">
                      <a:alpha val="43137"/>
                    </a:srgbClr>
                  </a:outerShdw>
                </a:effectLst>
                <a:latin typeface="+mj-lt"/>
                <a:cs typeface="Arial" pitchFamily="34" charset="0"/>
              </a:rPr>
              <a:t> </a:t>
            </a:r>
            <a:r>
              <a:rPr lang="fr-FR" sz="2400" dirty="0" err="1" smtClean="0">
                <a:solidFill>
                  <a:schemeClr val="accent1">
                    <a:lumMod val="50000"/>
                  </a:schemeClr>
                </a:solidFill>
                <a:effectLst>
                  <a:outerShdw blurRad="38100" dist="38100" dir="2700000" algn="tl">
                    <a:srgbClr val="000000">
                      <a:alpha val="43137"/>
                    </a:srgbClr>
                  </a:outerShdw>
                </a:effectLst>
                <a:latin typeface="+mj-lt"/>
                <a:cs typeface="Arial" pitchFamily="34" charset="0"/>
              </a:rPr>
              <a:t>Cxe</a:t>
            </a:r>
            <a:r>
              <a:rPr lang="fr-FR" sz="2400" dirty="0" smtClean="0">
                <a:solidFill>
                  <a:schemeClr val="accent1">
                    <a:lumMod val="50000"/>
                  </a:schemeClr>
                </a:solidFill>
                <a:effectLst>
                  <a:outerShdw blurRad="38100" dist="38100" dir="2700000" algn="tl">
                    <a:srgbClr val="000000">
                      <a:alpha val="43137"/>
                    </a:srgbClr>
                  </a:outerShdw>
                </a:effectLst>
                <a:latin typeface="+mj-lt"/>
                <a:cs typeface="Arial" pitchFamily="34" charset="0"/>
              </a:rPr>
              <a:t>    </a:t>
            </a:r>
            <a:endParaRPr lang="fr-FR" sz="2400" dirty="0">
              <a:solidFill>
                <a:schemeClr val="accent1">
                  <a:lumMod val="50000"/>
                </a:schemeClr>
              </a:solidFill>
              <a:effectLst>
                <a:outerShdw blurRad="38100" dist="38100" dir="2700000" algn="tl">
                  <a:srgbClr val="000000">
                    <a:alpha val="43137"/>
                  </a:srgbClr>
                </a:outerShdw>
              </a:effectLst>
              <a:latin typeface="+mj-lt"/>
              <a:cs typeface="Arial" pitchFamily="34" charset="0"/>
            </a:endParaRPr>
          </a:p>
          <a:p>
            <a:pPr marL="0" indent="0">
              <a:buNone/>
            </a:pPr>
            <a:r>
              <a:rPr lang="fr-FR" sz="2400" dirty="0" smtClean="0">
                <a:solidFill>
                  <a:schemeClr val="tx2"/>
                </a:solidFill>
                <a:effectLst>
                  <a:outerShdw blurRad="38100" dist="38100" dir="2700000" algn="tl">
                    <a:srgbClr val="000000">
                      <a:alpha val="43137"/>
                    </a:srgbClr>
                  </a:outerShdw>
                </a:effectLst>
                <a:latin typeface="+mj-lt"/>
                <a:cs typeface="Arial" pitchFamily="34" charset="0"/>
              </a:rPr>
              <a:t>               </a:t>
            </a:r>
          </a:p>
          <a:p>
            <a:pPr marL="0" indent="0">
              <a:buNone/>
            </a:pPr>
            <a:endParaRPr lang="fr-FR" sz="2400" dirty="0">
              <a:solidFill>
                <a:schemeClr val="tx2"/>
              </a:solidFill>
              <a:effectLst>
                <a:outerShdw blurRad="38100" dist="38100" dir="2700000" algn="tl">
                  <a:srgbClr val="000000">
                    <a:alpha val="43137"/>
                  </a:srgbClr>
                </a:outerShdw>
              </a:effectLst>
              <a:latin typeface="+mj-lt"/>
              <a:cs typeface="Arial" pitchFamily="34" charset="0"/>
            </a:endParaRPr>
          </a:p>
          <a:p>
            <a:pPr marL="0" indent="0">
              <a:buNone/>
            </a:pPr>
            <a:r>
              <a:rPr lang="fr-FR" sz="2400" dirty="0" smtClean="0">
                <a:solidFill>
                  <a:schemeClr val="tx2"/>
                </a:solidFill>
                <a:effectLst>
                  <a:outerShdw blurRad="38100" dist="38100" dir="2700000" algn="tl">
                    <a:srgbClr val="000000">
                      <a:alpha val="43137"/>
                    </a:srgbClr>
                  </a:outerShdw>
                </a:effectLst>
                <a:latin typeface="+mj-lt"/>
                <a:cs typeface="Arial" pitchFamily="34" charset="0"/>
              </a:rPr>
              <a:t>                        Maintien de la complexité conceptuelle et des       		           réponses   (Espaces et temps nécessaires)</a:t>
            </a:r>
          </a:p>
        </p:txBody>
      </p:sp>
      <p:sp>
        <p:nvSpPr>
          <p:cNvPr id="4" name="Flèche droite 3"/>
          <p:cNvSpPr/>
          <p:nvPr/>
        </p:nvSpPr>
        <p:spPr>
          <a:xfrm>
            <a:off x="899592" y="5445224"/>
            <a:ext cx="978408"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4113098025"/>
      </p:ext>
    </p:extLst>
  </p:cSld>
  <p:clrMapOvr>
    <a:masterClrMapping/>
  </p:clrMapOvr>
  <p:transition spd="med">
    <p:split orient="vert"/>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23528" y="692696"/>
            <a:ext cx="8229600" cy="360040"/>
          </a:xfrm>
        </p:spPr>
        <p:txBody>
          <a:bodyPr>
            <a:normAutofit fontScale="90000"/>
          </a:bodyPr>
          <a:lstStyle/>
          <a:p>
            <a:pPr algn="ctr"/>
            <a:r>
              <a:rPr lang="fr-FR" sz="2800" b="1" dirty="0" smtClean="0">
                <a:solidFill>
                  <a:schemeClr val="accent1"/>
                </a:solidFill>
                <a:effectLst>
                  <a:outerShdw blurRad="38100" dist="38100" dir="2700000" algn="tl">
                    <a:srgbClr val="000000">
                      <a:alpha val="43137"/>
                    </a:srgbClr>
                  </a:outerShdw>
                </a:effectLst>
              </a:rPr>
              <a:t>Les enfants confiés à l’ASE </a:t>
            </a:r>
            <a:endParaRPr lang="fr-FR" sz="2200" dirty="0">
              <a:solidFill>
                <a:schemeClr val="accent1"/>
              </a:solidFill>
            </a:endParaRPr>
          </a:p>
        </p:txBody>
      </p:sp>
      <p:sp>
        <p:nvSpPr>
          <p:cNvPr id="3" name="Espace réservé du contenu 2"/>
          <p:cNvSpPr>
            <a:spLocks noGrp="1"/>
          </p:cNvSpPr>
          <p:nvPr>
            <p:ph idx="1"/>
          </p:nvPr>
        </p:nvSpPr>
        <p:spPr>
          <a:xfrm>
            <a:off x="611560" y="1642368"/>
            <a:ext cx="8229600" cy="4896544"/>
          </a:xfrm>
        </p:spPr>
        <p:txBody>
          <a:bodyPr>
            <a:normAutofit/>
          </a:bodyPr>
          <a:lstStyle/>
          <a:p>
            <a:pPr marL="0" indent="0"/>
            <a:r>
              <a:rPr lang="fr-FR" sz="2800" dirty="0" smtClean="0">
                <a:effectLst>
                  <a:outerShdw blurRad="38100" dist="38100" dir="2700000" algn="tl">
                    <a:srgbClr val="000000">
                      <a:alpha val="43137"/>
                    </a:srgbClr>
                  </a:outerShdw>
                </a:effectLst>
                <a:latin typeface="+mj-lt"/>
              </a:rPr>
              <a:t>    </a:t>
            </a:r>
            <a:r>
              <a:rPr lang="fr-FR" sz="2800" dirty="0">
                <a:effectLst>
                  <a:outerShdw blurRad="38100" dist="38100" dir="2700000" algn="tl">
                    <a:srgbClr val="000000">
                      <a:alpha val="43137"/>
                    </a:srgbClr>
                  </a:outerShdw>
                </a:effectLst>
                <a:latin typeface="+mj-lt"/>
              </a:rPr>
              <a:t>380 000 </a:t>
            </a:r>
            <a:endParaRPr lang="fr-FR" sz="2800" dirty="0" smtClean="0">
              <a:effectLst>
                <a:outerShdw blurRad="38100" dist="38100" dir="2700000" algn="tl">
                  <a:srgbClr val="000000">
                    <a:alpha val="43137"/>
                  </a:srgbClr>
                </a:outerShdw>
              </a:effectLst>
              <a:latin typeface="+mj-lt"/>
            </a:endParaRPr>
          </a:p>
          <a:p>
            <a:pPr marL="0" indent="0">
              <a:buNone/>
            </a:pPr>
            <a:endParaRPr lang="fr-FR" sz="2800" dirty="0">
              <a:effectLst>
                <a:outerShdw blurRad="38100" dist="38100" dir="2700000" algn="tl">
                  <a:srgbClr val="000000">
                    <a:alpha val="43137"/>
                  </a:srgbClr>
                </a:outerShdw>
              </a:effectLst>
              <a:latin typeface="+mj-lt"/>
            </a:endParaRPr>
          </a:p>
          <a:p>
            <a:pPr marL="0" indent="0"/>
            <a:r>
              <a:rPr lang="fr-FR" sz="2800" dirty="0" smtClean="0">
                <a:effectLst>
                  <a:outerShdw blurRad="38100" dist="38100" dir="2700000" algn="tl">
                    <a:srgbClr val="000000">
                      <a:alpha val="43137"/>
                    </a:srgbClr>
                  </a:outerShdw>
                </a:effectLst>
                <a:latin typeface="+mj-lt"/>
              </a:rPr>
              <a:t> Violences et/ou négligences sévères</a:t>
            </a:r>
          </a:p>
          <a:p>
            <a:pPr marL="0" indent="0"/>
            <a:endParaRPr lang="fr-FR" sz="2800" dirty="0" smtClean="0">
              <a:effectLst>
                <a:outerShdw blurRad="38100" dist="38100" dir="2700000" algn="tl">
                  <a:srgbClr val="000000">
                    <a:alpha val="43137"/>
                  </a:srgbClr>
                </a:outerShdw>
              </a:effectLst>
              <a:latin typeface="+mj-lt"/>
            </a:endParaRPr>
          </a:p>
          <a:p>
            <a:pPr marL="0" indent="0"/>
            <a:r>
              <a:rPr lang="fr-FR" sz="2800" dirty="0" smtClean="0">
                <a:effectLst>
                  <a:outerShdw blurRad="38100" dist="38100" dir="2700000" algn="tl">
                    <a:srgbClr val="000000">
                      <a:alpha val="43137"/>
                    </a:srgbClr>
                  </a:outerShdw>
                </a:effectLst>
                <a:latin typeface="+mj-lt"/>
              </a:rPr>
              <a:t>  2% mais 25% des incarcérés, 20% des SDF</a:t>
            </a:r>
          </a:p>
          <a:p>
            <a:pPr marL="0" indent="0">
              <a:buNone/>
            </a:pPr>
            <a:endParaRPr lang="fr-FR" sz="2800" dirty="0" smtClean="0">
              <a:effectLst>
                <a:outerShdw blurRad="38100" dist="38100" dir="2700000" algn="tl">
                  <a:srgbClr val="000000">
                    <a:alpha val="43137"/>
                  </a:srgbClr>
                </a:outerShdw>
              </a:effectLst>
              <a:latin typeface="+mj-lt"/>
            </a:endParaRPr>
          </a:p>
          <a:p>
            <a:r>
              <a:rPr lang="fr-FR" sz="2800" dirty="0" smtClean="0">
                <a:effectLst>
                  <a:outerShdw blurRad="38100" dist="38100" dir="2700000" algn="tl">
                    <a:srgbClr val="000000">
                      <a:alpha val="43137"/>
                    </a:srgbClr>
                  </a:outerShdw>
                </a:effectLst>
                <a:latin typeface="+mj-lt"/>
              </a:rPr>
              <a:t>Population volumineuse, vulnérable et repérable</a:t>
            </a:r>
          </a:p>
          <a:p>
            <a:pPr marL="0" indent="0">
              <a:buNone/>
            </a:pPr>
            <a:r>
              <a:rPr lang="fr-FR" sz="2800" dirty="0" smtClean="0">
                <a:latin typeface="+mj-lt"/>
              </a:rPr>
              <a:t> </a:t>
            </a:r>
          </a:p>
          <a:p>
            <a:pPr marL="0" indent="0">
              <a:buNone/>
            </a:pPr>
            <a:endParaRPr lang="fr-FR" sz="2800" dirty="0" smtClean="0">
              <a:latin typeface="+mj-lt"/>
            </a:endParaRPr>
          </a:p>
        </p:txBody>
      </p:sp>
      <p:sp>
        <p:nvSpPr>
          <p:cNvPr id="4" name="Espace réservé de la date 3"/>
          <p:cNvSpPr>
            <a:spLocks noGrp="1"/>
          </p:cNvSpPr>
          <p:nvPr>
            <p:ph type="dt" sz="half" idx="10"/>
          </p:nvPr>
        </p:nvSpPr>
        <p:spPr/>
        <p:txBody>
          <a:bodyPr/>
          <a:lstStyle/>
          <a:p>
            <a:pPr>
              <a:defRPr/>
            </a:pPr>
            <a:fld id="{03496481-BF43-466D-BE0F-E7EF61E6A997}" type="datetime1">
              <a:rPr lang="fr-FR" smtClean="0"/>
              <a:pPr>
                <a:defRPr/>
              </a:pPr>
              <a:t>19/05/2026</a:t>
            </a:fld>
            <a:endParaRPr lang="fr-FR"/>
          </a:p>
        </p:txBody>
      </p:sp>
      <p:sp>
        <p:nvSpPr>
          <p:cNvPr id="5" name="Espace réservé du numéro de diapositive 4"/>
          <p:cNvSpPr>
            <a:spLocks noGrp="1"/>
          </p:cNvSpPr>
          <p:nvPr>
            <p:ph type="sldNum" sz="quarter" idx="12"/>
          </p:nvPr>
        </p:nvSpPr>
        <p:spPr/>
        <p:txBody>
          <a:bodyPr/>
          <a:lstStyle/>
          <a:p>
            <a:pPr>
              <a:defRPr/>
            </a:pPr>
            <a:fld id="{93AC2265-0B11-4FE1-B582-00C8664ED937}" type="slidenum">
              <a:rPr lang="fr-FR" smtClean="0"/>
              <a:pPr>
                <a:defRPr/>
              </a:pPr>
              <a:t>6</a:t>
            </a:fld>
            <a:endParaRPr lang="fr-FR"/>
          </a:p>
        </p:txBody>
      </p:sp>
    </p:spTree>
    <p:extLst>
      <p:ext uri="{BB962C8B-B14F-4D97-AF65-F5344CB8AC3E}">
        <p14:creationId xmlns:p14="http://schemas.microsoft.com/office/powerpoint/2010/main" val="987342668"/>
      </p:ext>
    </p:extLst>
  </p:cSld>
  <p:clrMapOvr>
    <a:masterClrMapping/>
  </p:clrMapOvr>
  <p:transition spd="med">
    <p:split orient="vert"/>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23528" y="692696"/>
            <a:ext cx="8229600" cy="360040"/>
          </a:xfrm>
        </p:spPr>
        <p:txBody>
          <a:bodyPr>
            <a:normAutofit fontScale="90000"/>
          </a:bodyPr>
          <a:lstStyle/>
          <a:p>
            <a:pPr algn="ctr"/>
            <a:r>
              <a:rPr lang="fr-FR" sz="2800" b="1" dirty="0">
                <a:solidFill>
                  <a:schemeClr val="accent1"/>
                </a:solidFill>
                <a:effectLst>
                  <a:outerShdw blurRad="38100" dist="38100" dir="2700000" algn="tl">
                    <a:srgbClr val="000000">
                      <a:alpha val="43137"/>
                    </a:srgbClr>
                  </a:outerShdw>
                </a:effectLst>
              </a:rPr>
              <a:t>Santé mentale des enfants </a:t>
            </a:r>
            <a:r>
              <a:rPr lang="fr-FR" sz="2800" b="1" dirty="0" smtClean="0">
                <a:solidFill>
                  <a:schemeClr val="accent1"/>
                </a:solidFill>
                <a:effectLst>
                  <a:outerShdw blurRad="38100" dist="38100" dir="2700000" algn="tl">
                    <a:srgbClr val="000000">
                      <a:alpha val="43137"/>
                    </a:srgbClr>
                  </a:outerShdw>
                </a:effectLst>
              </a:rPr>
              <a:t>maltraités</a:t>
            </a:r>
            <a:endParaRPr lang="fr-FR" sz="2200" dirty="0">
              <a:solidFill>
                <a:schemeClr val="accent1"/>
              </a:solidFill>
            </a:endParaRPr>
          </a:p>
        </p:txBody>
      </p:sp>
      <p:sp>
        <p:nvSpPr>
          <p:cNvPr id="3" name="Espace réservé du contenu 2"/>
          <p:cNvSpPr>
            <a:spLocks noGrp="1"/>
          </p:cNvSpPr>
          <p:nvPr>
            <p:ph idx="1"/>
          </p:nvPr>
        </p:nvSpPr>
        <p:spPr>
          <a:xfrm>
            <a:off x="539552" y="1052736"/>
            <a:ext cx="8229600" cy="5805264"/>
          </a:xfrm>
        </p:spPr>
        <p:txBody>
          <a:bodyPr>
            <a:normAutofit/>
          </a:bodyPr>
          <a:lstStyle/>
          <a:p>
            <a:pPr marL="0" indent="0"/>
            <a:endParaRPr lang="fr-FR" sz="2800" dirty="0">
              <a:effectLst>
                <a:outerShdw blurRad="38100" dist="38100" dir="2700000" algn="tl">
                  <a:srgbClr val="000000">
                    <a:alpha val="43137"/>
                  </a:srgbClr>
                </a:outerShdw>
              </a:effectLst>
              <a:latin typeface="+mj-lt"/>
              <a:cs typeface="Arial" panose="020B0604020202020204" pitchFamily="34" charset="0"/>
            </a:endParaRPr>
          </a:p>
          <a:p>
            <a:pPr marL="0" indent="0"/>
            <a:endParaRPr lang="fr-FR" sz="2800" dirty="0">
              <a:effectLst>
                <a:outerShdw blurRad="38100" dist="38100" dir="2700000" algn="tl">
                  <a:srgbClr val="000000">
                    <a:alpha val="43137"/>
                  </a:srgbClr>
                </a:outerShdw>
              </a:effectLst>
              <a:latin typeface="+mj-lt"/>
              <a:cs typeface="Arial" panose="020B0604020202020204" pitchFamily="34" charset="0"/>
            </a:endParaRPr>
          </a:p>
          <a:p>
            <a:pPr marL="0" indent="0"/>
            <a:r>
              <a:rPr lang="fr-FR" sz="2400" dirty="0" smtClean="0">
                <a:effectLst>
                  <a:outerShdw blurRad="38100" dist="38100" dir="2700000" algn="tl">
                    <a:srgbClr val="000000">
                      <a:alpha val="43137"/>
                    </a:srgbClr>
                  </a:outerShdw>
                </a:effectLst>
                <a:latin typeface="+mj-lt"/>
                <a:cs typeface="Arial" panose="020B0604020202020204" pitchFamily="34" charset="0"/>
              </a:rPr>
              <a:t>Insécurité </a:t>
            </a:r>
            <a:r>
              <a:rPr lang="fr-FR" sz="2400" dirty="0">
                <a:effectLst>
                  <a:outerShdw blurRad="38100" dist="38100" dir="2700000" algn="tl">
                    <a:srgbClr val="000000">
                      <a:alpha val="43137"/>
                    </a:srgbClr>
                  </a:outerShdw>
                </a:effectLst>
                <a:latin typeface="+mj-lt"/>
                <a:cs typeface="Arial" panose="020B0604020202020204" pitchFamily="34" charset="0"/>
              </a:rPr>
              <a:t>psychique </a:t>
            </a:r>
            <a:r>
              <a:rPr lang="fr-FR" sz="2400" dirty="0" smtClean="0">
                <a:effectLst>
                  <a:outerShdw blurRad="38100" dist="38100" dir="2700000" algn="tl">
                    <a:srgbClr val="000000">
                      <a:alpha val="43137"/>
                    </a:srgbClr>
                  </a:outerShdw>
                </a:effectLst>
                <a:latin typeface="+mj-lt"/>
                <a:cs typeface="Arial" panose="020B0604020202020204" pitchFamily="34" charset="0"/>
              </a:rPr>
              <a:t>précoce et durable</a:t>
            </a:r>
          </a:p>
          <a:p>
            <a:pPr marL="0" indent="0"/>
            <a:endParaRPr lang="fr-FR" sz="2400" dirty="0">
              <a:effectLst>
                <a:outerShdw blurRad="38100" dist="38100" dir="2700000" algn="tl">
                  <a:srgbClr val="000000">
                    <a:alpha val="43137"/>
                  </a:srgbClr>
                </a:outerShdw>
              </a:effectLst>
              <a:latin typeface="+mj-lt"/>
              <a:cs typeface="Arial" panose="020B0604020202020204" pitchFamily="34" charset="0"/>
            </a:endParaRPr>
          </a:p>
          <a:p>
            <a:pPr marL="0" indent="0"/>
            <a:r>
              <a:rPr lang="fr-FR" sz="2400" dirty="0" smtClean="0">
                <a:effectLst>
                  <a:outerShdw blurRad="38100" dist="38100" dir="2700000" algn="tl">
                    <a:srgbClr val="000000">
                      <a:alpha val="43137"/>
                    </a:srgbClr>
                  </a:outerShdw>
                </a:effectLst>
                <a:latin typeface="+mj-lt"/>
                <a:cs typeface="Arial" panose="020B0604020202020204" pitchFamily="34" charset="0"/>
              </a:rPr>
              <a:t>PT-</a:t>
            </a:r>
            <a:r>
              <a:rPr lang="fr-FR" sz="2400" dirty="0" err="1" smtClean="0">
                <a:effectLst>
                  <a:outerShdw blurRad="38100" dist="38100" dir="2700000" algn="tl">
                    <a:srgbClr val="000000">
                      <a:alpha val="43137"/>
                    </a:srgbClr>
                  </a:outerShdw>
                </a:effectLst>
                <a:latin typeface="+mj-lt"/>
                <a:cs typeface="Arial" panose="020B0604020202020204" pitchFamily="34" charset="0"/>
              </a:rPr>
              <a:t>Cxe</a:t>
            </a:r>
            <a:endParaRPr lang="fr-FR" sz="2400" dirty="0" smtClean="0">
              <a:effectLst>
                <a:outerShdw blurRad="38100" dist="38100" dir="2700000" algn="tl">
                  <a:srgbClr val="000000">
                    <a:alpha val="43137"/>
                  </a:srgbClr>
                </a:outerShdw>
              </a:effectLst>
              <a:latin typeface="+mj-lt"/>
              <a:cs typeface="Arial" panose="020B0604020202020204" pitchFamily="34" charset="0"/>
            </a:endParaRPr>
          </a:p>
          <a:p>
            <a:pPr marL="0" indent="0">
              <a:buNone/>
            </a:pPr>
            <a:endParaRPr lang="fr-FR" sz="2400" dirty="0" smtClean="0">
              <a:effectLst>
                <a:outerShdw blurRad="38100" dist="38100" dir="2700000" algn="tl">
                  <a:srgbClr val="000000">
                    <a:alpha val="43137"/>
                  </a:srgbClr>
                </a:outerShdw>
              </a:effectLst>
              <a:latin typeface="+mj-lt"/>
              <a:cs typeface="Arial" panose="020B0604020202020204" pitchFamily="34" charset="0"/>
            </a:endParaRPr>
          </a:p>
          <a:p>
            <a:pPr marL="0" indent="0"/>
            <a:r>
              <a:rPr lang="fr-FR" sz="2400" dirty="0" smtClean="0">
                <a:effectLst>
                  <a:outerShdw blurRad="38100" dist="38100" dir="2700000" algn="tl">
                    <a:srgbClr val="000000">
                      <a:alpha val="43137"/>
                    </a:srgbClr>
                  </a:outerShdw>
                </a:effectLst>
                <a:latin typeface="+mj-lt"/>
                <a:cs typeface="Arial" panose="020B0604020202020204" pitchFamily="34" charset="0"/>
              </a:rPr>
              <a:t> Stress Précoce Chronique </a:t>
            </a:r>
          </a:p>
          <a:p>
            <a:pPr marL="0" indent="0"/>
            <a:endParaRPr lang="fr-FR" sz="2400" dirty="0" smtClean="0">
              <a:effectLst>
                <a:outerShdw blurRad="38100" dist="38100" dir="2700000" algn="tl">
                  <a:srgbClr val="000000">
                    <a:alpha val="43137"/>
                  </a:srgbClr>
                </a:outerShdw>
              </a:effectLst>
              <a:latin typeface="+mj-lt"/>
              <a:cs typeface="Arial" panose="020B0604020202020204" pitchFamily="34" charset="0"/>
            </a:endParaRPr>
          </a:p>
          <a:p>
            <a:pPr marL="0" indent="0"/>
            <a:r>
              <a:rPr lang="fr-FR" sz="2400" dirty="0" smtClean="0">
                <a:effectLst>
                  <a:outerShdw blurRad="38100" dist="38100" dir="2700000" algn="tl">
                    <a:srgbClr val="000000">
                      <a:alpha val="43137"/>
                    </a:srgbClr>
                  </a:outerShdw>
                </a:effectLst>
                <a:latin typeface="+mj-lt"/>
                <a:cs typeface="Arial" panose="020B0604020202020204" pitchFamily="34" charset="0"/>
              </a:rPr>
              <a:t> Lésions cérébrales</a:t>
            </a:r>
          </a:p>
          <a:p>
            <a:pPr marL="800100" lvl="2" indent="0">
              <a:buNone/>
            </a:pPr>
            <a:endParaRPr lang="fr-FR" dirty="0" smtClean="0">
              <a:effectLst>
                <a:outerShdw blurRad="38100" dist="38100" dir="2700000" algn="tl">
                  <a:srgbClr val="000000">
                    <a:alpha val="43137"/>
                  </a:srgbClr>
                </a:outerShdw>
              </a:effectLst>
              <a:latin typeface="+mj-lt"/>
              <a:cs typeface="Arial" panose="020B0604020202020204" pitchFamily="34" charset="0"/>
            </a:endParaRPr>
          </a:p>
          <a:p>
            <a:pPr marL="800100" lvl="2" indent="0">
              <a:buNone/>
            </a:pPr>
            <a:endParaRPr lang="fr-FR" sz="1600" dirty="0">
              <a:effectLst>
                <a:outerShdw blurRad="38100" dist="38100" dir="2700000" algn="tl">
                  <a:srgbClr val="000000">
                    <a:alpha val="43137"/>
                  </a:srgbClr>
                </a:outerShdw>
              </a:effectLst>
              <a:latin typeface="+mj-lt"/>
              <a:cs typeface="Arial" panose="020B0604020202020204" pitchFamily="34" charset="0"/>
            </a:endParaRPr>
          </a:p>
          <a:p>
            <a:pPr marL="800100" lvl="2" indent="0">
              <a:buNone/>
            </a:pPr>
            <a:r>
              <a:rPr lang="fr-FR" sz="1600" dirty="0" smtClean="0">
                <a:effectLst>
                  <a:outerShdw blurRad="38100" dist="38100" dir="2700000" algn="tl">
                    <a:srgbClr val="000000">
                      <a:alpha val="43137"/>
                    </a:srgbClr>
                  </a:outerShdw>
                </a:effectLst>
                <a:latin typeface="+mj-lt"/>
                <a:cs typeface="Arial" panose="020B0604020202020204" pitchFamily="34" charset="0"/>
              </a:rPr>
              <a:t>			</a:t>
            </a:r>
            <a:r>
              <a:rPr lang="fr-FR" dirty="0" smtClean="0">
                <a:effectLst>
                  <a:outerShdw blurRad="38100" dist="38100" dir="2700000" algn="tl">
                    <a:srgbClr val="000000">
                      <a:alpha val="43137"/>
                    </a:srgbClr>
                  </a:outerShdw>
                </a:effectLst>
                <a:latin typeface="+mj-lt"/>
                <a:cs typeface="Arial" panose="020B0604020202020204" pitchFamily="34" charset="0"/>
              </a:rPr>
              <a:t>FDR de tous les Troubles Mentaux +++</a:t>
            </a:r>
          </a:p>
          <a:p>
            <a:pPr marL="0" indent="0"/>
            <a:endParaRPr lang="fr-FR" sz="2400" dirty="0">
              <a:effectLst>
                <a:outerShdw blurRad="38100" dist="38100" dir="2700000" algn="tl">
                  <a:srgbClr val="000000">
                    <a:alpha val="43137"/>
                  </a:srgbClr>
                </a:outerShdw>
              </a:effectLst>
              <a:latin typeface="+mj-lt"/>
              <a:cs typeface="Arial" panose="020B0604020202020204" pitchFamily="34" charset="0"/>
            </a:endParaRPr>
          </a:p>
          <a:p>
            <a:pPr marL="0" indent="0">
              <a:buNone/>
            </a:pPr>
            <a:endParaRPr lang="fr-FR" sz="2400" dirty="0" smtClean="0">
              <a:effectLst>
                <a:outerShdw blurRad="38100" dist="38100" dir="2700000" algn="tl">
                  <a:srgbClr val="000000">
                    <a:alpha val="43137"/>
                  </a:srgbClr>
                </a:outerShdw>
              </a:effectLst>
              <a:latin typeface="+mj-lt"/>
              <a:cs typeface="Arial" panose="020B0604020202020204" pitchFamily="34" charset="0"/>
            </a:endParaRPr>
          </a:p>
          <a:p>
            <a:pPr marL="0" indent="0">
              <a:buNone/>
            </a:pPr>
            <a:endParaRPr lang="fr-FR" sz="1900" dirty="0" smtClean="0">
              <a:effectLst>
                <a:outerShdw blurRad="38100" dist="38100" dir="2700000" algn="tl">
                  <a:srgbClr val="000000">
                    <a:alpha val="43137"/>
                  </a:srgbClr>
                </a:outerShdw>
              </a:effectLst>
              <a:latin typeface="+mj-lt"/>
              <a:cs typeface="Arial" panose="020B0604020202020204" pitchFamily="34" charset="0"/>
            </a:endParaRPr>
          </a:p>
          <a:p>
            <a:pPr marL="0" indent="0">
              <a:buNone/>
            </a:pPr>
            <a:endParaRPr lang="fr-FR" sz="1900" dirty="0">
              <a:effectLst>
                <a:outerShdw blurRad="38100" dist="38100" dir="2700000" algn="tl">
                  <a:srgbClr val="000000">
                    <a:alpha val="43137"/>
                  </a:srgbClr>
                </a:outerShdw>
              </a:effectLst>
              <a:latin typeface="+mj-lt"/>
              <a:cs typeface="Arial" panose="020B0604020202020204" pitchFamily="34" charset="0"/>
            </a:endParaRPr>
          </a:p>
          <a:p>
            <a:pPr marL="0" indent="0">
              <a:buNone/>
            </a:pPr>
            <a:endParaRPr lang="fr-FR" sz="1900" dirty="0" smtClean="0">
              <a:effectLst>
                <a:outerShdw blurRad="38100" dist="38100" dir="2700000" algn="tl">
                  <a:srgbClr val="000000">
                    <a:alpha val="43137"/>
                  </a:srgbClr>
                </a:outerShdw>
              </a:effectLst>
              <a:latin typeface="+mj-lt"/>
              <a:cs typeface="Arial" panose="020B0604020202020204" pitchFamily="34" charset="0"/>
            </a:endParaRPr>
          </a:p>
          <a:p>
            <a:pPr marL="0" indent="0">
              <a:buNone/>
            </a:pPr>
            <a:endParaRPr lang="fr-FR" sz="2800" dirty="0" smtClean="0">
              <a:latin typeface="+mj-lt"/>
            </a:endParaRPr>
          </a:p>
          <a:p>
            <a:pPr>
              <a:buNone/>
            </a:pPr>
            <a:endParaRPr lang="fr-FR" dirty="0"/>
          </a:p>
        </p:txBody>
      </p:sp>
      <p:sp>
        <p:nvSpPr>
          <p:cNvPr id="4" name="Espace réservé de la date 3"/>
          <p:cNvSpPr>
            <a:spLocks noGrp="1"/>
          </p:cNvSpPr>
          <p:nvPr>
            <p:ph type="dt" sz="half" idx="10"/>
          </p:nvPr>
        </p:nvSpPr>
        <p:spPr/>
        <p:txBody>
          <a:bodyPr/>
          <a:lstStyle/>
          <a:p>
            <a:pPr>
              <a:defRPr/>
            </a:pPr>
            <a:fld id="{03496481-BF43-466D-BE0F-E7EF61E6A997}" type="datetime1">
              <a:rPr lang="fr-FR" smtClean="0"/>
              <a:pPr>
                <a:defRPr/>
              </a:pPr>
              <a:t>19/05/2026</a:t>
            </a:fld>
            <a:endParaRPr lang="fr-FR"/>
          </a:p>
        </p:txBody>
      </p:sp>
      <p:sp>
        <p:nvSpPr>
          <p:cNvPr id="5" name="Espace réservé du numéro de diapositive 4"/>
          <p:cNvSpPr>
            <a:spLocks noGrp="1"/>
          </p:cNvSpPr>
          <p:nvPr>
            <p:ph type="sldNum" sz="quarter" idx="12"/>
          </p:nvPr>
        </p:nvSpPr>
        <p:spPr/>
        <p:txBody>
          <a:bodyPr/>
          <a:lstStyle/>
          <a:p>
            <a:pPr>
              <a:defRPr/>
            </a:pPr>
            <a:fld id="{93AC2265-0B11-4FE1-B582-00C8664ED937}" type="slidenum">
              <a:rPr lang="fr-FR" smtClean="0"/>
              <a:pPr>
                <a:defRPr/>
              </a:pPr>
              <a:t>7</a:t>
            </a:fld>
            <a:endParaRPr lang="fr-FR"/>
          </a:p>
        </p:txBody>
      </p:sp>
      <p:sp>
        <p:nvSpPr>
          <p:cNvPr id="6" name="Flèche droite 5"/>
          <p:cNvSpPr/>
          <p:nvPr/>
        </p:nvSpPr>
        <p:spPr>
          <a:xfrm>
            <a:off x="971600" y="5780286"/>
            <a:ext cx="1331168" cy="57606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311437964"/>
      </p:ext>
    </p:extLst>
  </p:cSld>
  <p:clrMapOvr>
    <a:masterClrMapping/>
  </p:clrMapOvr>
  <p:transition spd="med">
    <p:split orient="vert"/>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23528" y="692696"/>
            <a:ext cx="8229600" cy="360040"/>
          </a:xfrm>
        </p:spPr>
        <p:txBody>
          <a:bodyPr>
            <a:normAutofit fontScale="90000"/>
          </a:bodyPr>
          <a:lstStyle/>
          <a:p>
            <a:pPr algn="ctr"/>
            <a:r>
              <a:rPr lang="fr-FR" sz="2800" b="1" dirty="0">
                <a:solidFill>
                  <a:schemeClr val="accent1"/>
                </a:solidFill>
                <a:effectLst>
                  <a:outerShdw blurRad="38100" dist="38100" dir="2700000" algn="tl">
                    <a:srgbClr val="000000">
                      <a:alpha val="43137"/>
                    </a:srgbClr>
                  </a:outerShdw>
                </a:effectLst>
              </a:rPr>
              <a:t>Santé mentale des enfants </a:t>
            </a:r>
            <a:r>
              <a:rPr lang="fr-FR" sz="2800" b="1" dirty="0" smtClean="0">
                <a:solidFill>
                  <a:schemeClr val="accent1"/>
                </a:solidFill>
                <a:effectLst>
                  <a:outerShdw blurRad="38100" dist="38100" dir="2700000" algn="tl">
                    <a:srgbClr val="000000">
                      <a:alpha val="43137"/>
                    </a:srgbClr>
                  </a:outerShdw>
                </a:effectLst>
              </a:rPr>
              <a:t>maltraités</a:t>
            </a:r>
            <a:endParaRPr lang="fr-FR" sz="2200" dirty="0">
              <a:solidFill>
                <a:schemeClr val="accent1"/>
              </a:solidFill>
            </a:endParaRPr>
          </a:p>
        </p:txBody>
      </p:sp>
      <p:sp>
        <p:nvSpPr>
          <p:cNvPr id="3" name="Espace réservé du contenu 2"/>
          <p:cNvSpPr>
            <a:spLocks noGrp="1"/>
          </p:cNvSpPr>
          <p:nvPr>
            <p:ph idx="1"/>
          </p:nvPr>
        </p:nvSpPr>
        <p:spPr>
          <a:xfrm>
            <a:off x="539552" y="1052736"/>
            <a:ext cx="8229600" cy="5805264"/>
          </a:xfrm>
        </p:spPr>
        <p:txBody>
          <a:bodyPr>
            <a:normAutofit/>
          </a:bodyPr>
          <a:lstStyle/>
          <a:p>
            <a:pPr marL="0" indent="0">
              <a:buNone/>
            </a:pPr>
            <a:endParaRPr lang="fr-FR" sz="1900" dirty="0" smtClean="0">
              <a:effectLst>
                <a:outerShdw blurRad="38100" dist="38100" dir="2700000" algn="tl">
                  <a:srgbClr val="000000">
                    <a:alpha val="43137"/>
                  </a:srgbClr>
                </a:outerShdw>
              </a:effectLst>
              <a:latin typeface="+mj-lt"/>
              <a:cs typeface="Arial" panose="020B0604020202020204" pitchFamily="34" charset="0"/>
            </a:endParaRPr>
          </a:p>
          <a:p>
            <a:pPr marL="0" indent="0">
              <a:buNone/>
            </a:pPr>
            <a:endParaRPr lang="fr-FR" sz="1900" dirty="0" smtClean="0">
              <a:effectLst>
                <a:outerShdw blurRad="38100" dist="38100" dir="2700000" algn="tl">
                  <a:srgbClr val="000000">
                    <a:alpha val="43137"/>
                  </a:srgbClr>
                </a:outerShdw>
              </a:effectLst>
              <a:latin typeface="+mj-lt"/>
              <a:cs typeface="Arial" panose="020B0604020202020204" pitchFamily="34" charset="0"/>
            </a:endParaRPr>
          </a:p>
          <a:p>
            <a:pPr marL="0" indent="0">
              <a:buNone/>
            </a:pPr>
            <a:endParaRPr lang="fr-FR" sz="1900" dirty="0" smtClean="0">
              <a:effectLst>
                <a:outerShdw blurRad="38100" dist="38100" dir="2700000" algn="tl">
                  <a:srgbClr val="000000">
                    <a:alpha val="43137"/>
                  </a:srgbClr>
                </a:outerShdw>
              </a:effectLst>
              <a:latin typeface="+mj-lt"/>
              <a:cs typeface="Arial" panose="020B0604020202020204" pitchFamily="34" charset="0"/>
            </a:endParaRPr>
          </a:p>
          <a:p>
            <a:r>
              <a:rPr lang="fr-FR" sz="2800" dirty="0" smtClean="0">
                <a:effectLst>
                  <a:outerShdw blurRad="38100" dist="38100" dir="2700000" algn="tl">
                    <a:srgbClr val="000000">
                      <a:alpha val="43137"/>
                    </a:srgbClr>
                  </a:outerShdw>
                </a:effectLst>
                <a:latin typeface="+mj-lt"/>
                <a:cs typeface="Arial" panose="020B0604020202020204" pitchFamily="34" charset="0"/>
              </a:rPr>
              <a:t> Absence de trouble : 51%</a:t>
            </a:r>
          </a:p>
          <a:p>
            <a:endParaRPr lang="fr-FR" sz="2800" dirty="0">
              <a:effectLst>
                <a:outerShdw blurRad="38100" dist="38100" dir="2700000" algn="tl">
                  <a:srgbClr val="000000">
                    <a:alpha val="43137"/>
                  </a:srgbClr>
                </a:outerShdw>
              </a:effectLst>
              <a:latin typeface="+mj-lt"/>
              <a:cs typeface="Arial" panose="020B0604020202020204" pitchFamily="34" charset="0"/>
            </a:endParaRPr>
          </a:p>
          <a:p>
            <a:r>
              <a:rPr lang="fr-FR" sz="2800" dirty="0" smtClean="0">
                <a:effectLst>
                  <a:outerShdw blurRad="38100" dist="38100" dir="2700000" algn="tl">
                    <a:srgbClr val="000000">
                      <a:alpha val="43137"/>
                    </a:srgbClr>
                  </a:outerShdw>
                </a:effectLst>
                <a:latin typeface="+mj-lt"/>
                <a:cs typeface="Arial" panose="020B0604020202020204" pitchFamily="34" charset="0"/>
              </a:rPr>
              <a:t>Trouble caractérisés simples ou modérés : 49% (CAR, dysharmonie cognitive</a:t>
            </a:r>
            <a:r>
              <a:rPr lang="fr-FR" sz="2800" dirty="0" smtClean="0">
                <a:effectLst>
                  <a:outerShdw blurRad="38100" dist="38100" dir="2700000" algn="tl">
                    <a:srgbClr val="000000">
                      <a:alpha val="43137"/>
                    </a:srgbClr>
                  </a:outerShdw>
                </a:effectLst>
                <a:latin typeface="+mj-lt"/>
                <a:cs typeface="Arial" panose="020B0604020202020204" pitchFamily="34" charset="0"/>
              </a:rPr>
              <a:t>, </a:t>
            </a:r>
            <a:r>
              <a:rPr lang="fr-FR" sz="2800" dirty="0" err="1" smtClean="0">
                <a:effectLst>
                  <a:outerShdw blurRad="38100" dist="38100" dir="2700000" algn="tl">
                    <a:srgbClr val="000000">
                      <a:alpha val="43137"/>
                    </a:srgbClr>
                  </a:outerShdw>
                </a:effectLst>
                <a:latin typeface="+mj-lt"/>
                <a:cs typeface="Arial" panose="020B0604020202020204" pitchFamily="34" charset="0"/>
              </a:rPr>
              <a:t>dépressivité</a:t>
            </a:r>
            <a:r>
              <a:rPr lang="fr-FR" sz="2800" dirty="0" smtClean="0">
                <a:effectLst>
                  <a:outerShdw blurRad="38100" dist="38100" dir="2700000" algn="tl">
                    <a:srgbClr val="000000">
                      <a:alpha val="43137"/>
                    </a:srgbClr>
                  </a:outerShdw>
                </a:effectLst>
                <a:latin typeface="+mj-lt"/>
                <a:cs typeface="Arial" panose="020B0604020202020204" pitchFamily="34" charset="0"/>
              </a:rPr>
              <a:t>, </a:t>
            </a:r>
            <a:r>
              <a:rPr lang="fr-FR" sz="2800" dirty="0" smtClean="0">
                <a:effectLst>
                  <a:outerShdw blurRad="38100" dist="38100" dir="2700000" algn="tl">
                    <a:srgbClr val="000000">
                      <a:alpha val="43137"/>
                    </a:srgbClr>
                  </a:outerShdw>
                </a:effectLst>
                <a:latin typeface="+mj-lt"/>
                <a:cs typeface="Arial" panose="020B0604020202020204" pitchFamily="34" charset="0"/>
              </a:rPr>
              <a:t>TBL)</a:t>
            </a:r>
          </a:p>
          <a:p>
            <a:endParaRPr lang="fr-FR" sz="2800" dirty="0" smtClean="0">
              <a:effectLst>
                <a:outerShdw blurRad="38100" dist="38100" dir="2700000" algn="tl">
                  <a:srgbClr val="000000">
                    <a:alpha val="43137"/>
                  </a:srgbClr>
                </a:outerShdw>
              </a:effectLst>
              <a:latin typeface="+mj-lt"/>
              <a:cs typeface="Arial" panose="020B0604020202020204" pitchFamily="34" charset="0"/>
            </a:endParaRPr>
          </a:p>
          <a:p>
            <a:r>
              <a:rPr lang="fr-FR" sz="2800" dirty="0" smtClean="0">
                <a:effectLst>
                  <a:outerShdw blurRad="38100" dist="38100" dir="2700000" algn="tl">
                    <a:srgbClr val="000000">
                      <a:alpha val="43137"/>
                    </a:srgbClr>
                  </a:outerShdw>
                </a:effectLst>
                <a:latin typeface="+mj-lt"/>
                <a:cs typeface="Arial" panose="020B0604020202020204" pitchFamily="34" charset="0"/>
              </a:rPr>
              <a:t> Troubles sévères, durables et complexes </a:t>
            </a:r>
            <a:r>
              <a:rPr lang="fr-FR" sz="2800" b="1" dirty="0" smtClean="0">
                <a:effectLst>
                  <a:outerShdw blurRad="38100" dist="38100" dir="2700000" algn="tl">
                    <a:srgbClr val="000000">
                      <a:alpha val="43137"/>
                    </a:srgbClr>
                  </a:outerShdw>
                </a:effectLst>
                <a:latin typeface="+mj-lt"/>
                <a:cs typeface="Arial" panose="020B0604020202020204" pitchFamily="34" charset="0"/>
              </a:rPr>
              <a:t>et</a:t>
            </a:r>
            <a:r>
              <a:rPr lang="fr-FR" sz="2800" dirty="0" smtClean="0">
                <a:effectLst>
                  <a:outerShdw blurRad="38100" dist="38100" dir="2700000" algn="tl">
                    <a:srgbClr val="000000">
                      <a:alpha val="43137"/>
                    </a:srgbClr>
                  </a:outerShdw>
                </a:effectLst>
                <a:latin typeface="+mj-lt"/>
                <a:cs typeface="Arial" panose="020B0604020202020204" pitchFamily="34" charset="0"/>
              </a:rPr>
              <a:t> conduites d’agression &lt;1</a:t>
            </a:r>
            <a:r>
              <a:rPr lang="fr-FR" sz="2800" dirty="0" smtClean="0">
                <a:latin typeface="+mj-lt"/>
                <a:cs typeface="Arial" panose="020B0604020202020204" pitchFamily="34" charset="0"/>
              </a:rPr>
              <a:t>%</a:t>
            </a:r>
          </a:p>
          <a:p>
            <a:pPr marL="0" indent="0">
              <a:buNone/>
            </a:pPr>
            <a:endParaRPr lang="fr-FR" sz="2800" dirty="0" smtClean="0">
              <a:latin typeface="+mj-lt"/>
            </a:endParaRPr>
          </a:p>
          <a:p>
            <a:pPr>
              <a:buNone/>
            </a:pPr>
            <a:endParaRPr lang="fr-FR" dirty="0"/>
          </a:p>
        </p:txBody>
      </p:sp>
      <p:sp>
        <p:nvSpPr>
          <p:cNvPr id="4" name="Espace réservé de la date 3"/>
          <p:cNvSpPr>
            <a:spLocks noGrp="1"/>
          </p:cNvSpPr>
          <p:nvPr>
            <p:ph type="dt" sz="half" idx="10"/>
          </p:nvPr>
        </p:nvSpPr>
        <p:spPr/>
        <p:txBody>
          <a:bodyPr/>
          <a:lstStyle/>
          <a:p>
            <a:pPr>
              <a:defRPr/>
            </a:pPr>
            <a:fld id="{03496481-BF43-466D-BE0F-E7EF61E6A997}" type="datetime1">
              <a:rPr lang="fr-FR" smtClean="0"/>
              <a:pPr>
                <a:defRPr/>
              </a:pPr>
              <a:t>19/05/2026</a:t>
            </a:fld>
            <a:endParaRPr lang="fr-FR"/>
          </a:p>
        </p:txBody>
      </p:sp>
      <p:sp>
        <p:nvSpPr>
          <p:cNvPr id="5" name="Espace réservé du numéro de diapositive 4"/>
          <p:cNvSpPr>
            <a:spLocks noGrp="1"/>
          </p:cNvSpPr>
          <p:nvPr>
            <p:ph type="sldNum" sz="quarter" idx="12"/>
          </p:nvPr>
        </p:nvSpPr>
        <p:spPr/>
        <p:txBody>
          <a:bodyPr/>
          <a:lstStyle/>
          <a:p>
            <a:pPr>
              <a:defRPr/>
            </a:pPr>
            <a:fld id="{93AC2265-0B11-4FE1-B582-00C8664ED937}" type="slidenum">
              <a:rPr lang="fr-FR" smtClean="0"/>
              <a:pPr>
                <a:defRPr/>
              </a:pPr>
              <a:t>8</a:t>
            </a:fld>
            <a:endParaRPr lang="fr-FR"/>
          </a:p>
        </p:txBody>
      </p:sp>
    </p:spTree>
    <p:extLst>
      <p:ext uri="{BB962C8B-B14F-4D97-AF65-F5344CB8AC3E}">
        <p14:creationId xmlns:p14="http://schemas.microsoft.com/office/powerpoint/2010/main" val="4157496069"/>
      </p:ext>
    </p:extLst>
  </p:cSld>
  <p:clrMapOvr>
    <a:masterClrMapping/>
  </p:clrMapOvr>
  <p:transition spd="med">
    <p:split orient="vert"/>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67544" y="620688"/>
            <a:ext cx="8229600" cy="1143000"/>
          </a:xfrm>
        </p:spPr>
        <p:txBody>
          <a:bodyPr>
            <a:normAutofit fontScale="90000"/>
          </a:bodyPr>
          <a:lstStyle/>
          <a:p>
            <a:r>
              <a:rPr lang="fr-FR" b="1" dirty="0" smtClean="0">
                <a:effectLst>
                  <a:outerShdw blurRad="38100" dist="38100" dir="2700000" algn="tl">
                    <a:srgbClr val="000000">
                      <a:alpha val="43137"/>
                    </a:srgbClr>
                  </a:outerShdw>
                </a:effectLst>
                <a:latin typeface="Arial" pitchFamily="34" charset="0"/>
                <a:cs typeface="Arial" pitchFamily="34" charset="0"/>
              </a:rPr>
              <a:t>XVII-XVIII</a:t>
            </a:r>
            <a:r>
              <a:rPr lang="fr-FR" b="1" baseline="30000" dirty="0" smtClean="0">
                <a:effectLst>
                  <a:outerShdw blurRad="38100" dist="38100" dir="2700000" algn="tl">
                    <a:srgbClr val="000000">
                      <a:alpha val="43137"/>
                    </a:srgbClr>
                  </a:outerShdw>
                </a:effectLst>
                <a:latin typeface="Arial" pitchFamily="34" charset="0"/>
                <a:cs typeface="Arial" pitchFamily="34" charset="0"/>
              </a:rPr>
              <a:t>ème</a:t>
            </a:r>
            <a:br>
              <a:rPr lang="fr-FR" b="1" baseline="30000" dirty="0" smtClean="0">
                <a:effectLst>
                  <a:outerShdw blurRad="38100" dist="38100" dir="2700000" algn="tl">
                    <a:srgbClr val="000000">
                      <a:alpha val="43137"/>
                    </a:srgbClr>
                  </a:outerShdw>
                </a:effectLst>
                <a:latin typeface="Arial" pitchFamily="34" charset="0"/>
                <a:cs typeface="Arial" pitchFamily="34" charset="0"/>
              </a:rPr>
            </a:br>
            <a:r>
              <a:rPr lang="fr-FR" b="1" dirty="0" smtClean="0">
                <a:effectLst>
                  <a:outerShdw blurRad="38100" dist="38100" dir="2700000" algn="tl">
                    <a:srgbClr val="000000">
                      <a:alpha val="43137"/>
                    </a:srgbClr>
                  </a:outerShdw>
                </a:effectLst>
              </a:rPr>
              <a:t>Sauver la vie des enfants trouvés </a:t>
            </a:r>
            <a:r>
              <a:rPr lang="fr-FR" sz="2800" baseline="30000" dirty="0" smtClean="0">
                <a:latin typeface="Arial" pitchFamily="34" charset="0"/>
                <a:cs typeface="Arial" pitchFamily="34" charset="0"/>
              </a:rPr>
              <a:t/>
            </a:r>
            <a:br>
              <a:rPr lang="fr-FR" sz="2800" baseline="30000" dirty="0" smtClean="0">
                <a:latin typeface="Arial" pitchFamily="34" charset="0"/>
                <a:cs typeface="Arial" pitchFamily="34" charset="0"/>
              </a:rPr>
            </a:br>
            <a:endParaRPr lang="fr-FR" sz="2700" dirty="0"/>
          </a:p>
        </p:txBody>
      </p:sp>
      <p:sp>
        <p:nvSpPr>
          <p:cNvPr id="3" name="Espace réservé du contenu 2"/>
          <p:cNvSpPr>
            <a:spLocks noGrp="1"/>
          </p:cNvSpPr>
          <p:nvPr>
            <p:ph idx="1"/>
          </p:nvPr>
        </p:nvSpPr>
        <p:spPr>
          <a:xfrm>
            <a:off x="395536" y="1916832"/>
            <a:ext cx="8229600" cy="4525963"/>
          </a:xfrm>
        </p:spPr>
        <p:txBody>
          <a:bodyPr/>
          <a:lstStyle/>
          <a:p>
            <a:pPr>
              <a:buNone/>
            </a:pPr>
            <a:r>
              <a:rPr lang="fr-FR" dirty="0" smtClean="0"/>
              <a:t>                               </a:t>
            </a:r>
          </a:p>
          <a:p>
            <a:pPr>
              <a:buNone/>
            </a:pPr>
            <a:endParaRPr lang="fr-FR" dirty="0"/>
          </a:p>
        </p:txBody>
      </p:sp>
      <p:pic>
        <p:nvPicPr>
          <p:cNvPr id="4" name="Image 3"/>
          <p:cNvPicPr>
            <a:picLocks noChangeAspect="1"/>
          </p:cNvPicPr>
          <p:nvPr/>
        </p:nvPicPr>
        <p:blipFill>
          <a:blip r:embed="rId2" cstate="print">
            <a:alphaModFix/>
            <a:lum/>
          </a:blip>
          <a:srcRect/>
          <a:stretch>
            <a:fillRect/>
          </a:stretch>
        </p:blipFill>
        <p:spPr>
          <a:xfrm>
            <a:off x="3419872" y="2204864"/>
            <a:ext cx="2644760" cy="3879072"/>
          </a:xfrm>
          <a:prstGeom prst="rect">
            <a:avLst/>
          </a:prstGeom>
          <a:noFill/>
          <a:ln>
            <a:noFill/>
          </a:ln>
        </p:spPr>
      </p:pic>
      <p:sp>
        <p:nvSpPr>
          <p:cNvPr id="6" name="ZoneTexte 5"/>
          <p:cNvSpPr txBox="1"/>
          <p:nvPr/>
        </p:nvSpPr>
        <p:spPr>
          <a:xfrm>
            <a:off x="3059832" y="6381328"/>
            <a:ext cx="3221203" cy="369332"/>
          </a:xfrm>
          <a:prstGeom prst="rect">
            <a:avLst/>
          </a:prstGeom>
          <a:noFill/>
        </p:spPr>
        <p:txBody>
          <a:bodyPr wrap="square" rtlCol="0">
            <a:spAutoFit/>
          </a:bodyPr>
          <a:lstStyle/>
          <a:p>
            <a:r>
              <a:rPr lang="fr-FR" dirty="0" smtClean="0"/>
              <a:t>Saint Vincent de Paul 1581-1660</a:t>
            </a:r>
            <a:endParaRPr lang="fr-FR" dirty="0"/>
          </a:p>
        </p:txBody>
      </p:sp>
    </p:spTree>
    <p:extLst>
      <p:ext uri="{BB962C8B-B14F-4D97-AF65-F5344CB8AC3E}">
        <p14:creationId xmlns:p14="http://schemas.microsoft.com/office/powerpoint/2010/main" val="2961836880"/>
      </p:ext>
    </p:extLst>
  </p:cSld>
  <p:clrMapOvr>
    <a:masterClrMapping/>
  </p:clrMapOvr>
  <p:transition spd="med">
    <p:split orient="vert"/>
  </p:transition>
  <p:timing>
    <p:tnLst>
      <p:par>
        <p:cTn id="1" dur="indefinite" restart="never" nodeType="tmRoot"/>
      </p:par>
    </p:tnLst>
  </p:timing>
</p:sld>
</file>

<file path=ppt/theme/theme1.xml><?xml version="1.0" encoding="utf-8"?>
<a:theme xmlns:a="http://schemas.openxmlformats.org/drawingml/2006/main" name="DU MEd Adol Cochin 11 10 18">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DU MEd Adol Cochin 11 10 18</Template>
  <TotalTime>1572</TotalTime>
  <Words>1238</Words>
  <Application>Microsoft Office PowerPoint</Application>
  <PresentationFormat>Affichage à l'écran (4:3)</PresentationFormat>
  <Paragraphs>179</Paragraphs>
  <Slides>29</Slides>
  <Notes>1</Notes>
  <HiddenSlides>0</HiddenSlides>
  <MMClips>0</MMClips>
  <ScaleCrop>false</ScaleCrop>
  <HeadingPairs>
    <vt:vector size="8" baseType="variant">
      <vt:variant>
        <vt:lpstr>Polices utilisées</vt:lpstr>
      </vt:variant>
      <vt:variant>
        <vt:i4>2</vt:i4>
      </vt:variant>
      <vt:variant>
        <vt:lpstr>Thème</vt:lpstr>
      </vt:variant>
      <vt:variant>
        <vt:i4>1</vt:i4>
      </vt:variant>
      <vt:variant>
        <vt:lpstr>Serveurs OLE incorporés</vt:lpstr>
      </vt:variant>
      <vt:variant>
        <vt:i4>1</vt:i4>
      </vt:variant>
      <vt:variant>
        <vt:lpstr>Titres des diapositives</vt:lpstr>
      </vt:variant>
      <vt:variant>
        <vt:i4>29</vt:i4>
      </vt:variant>
    </vt:vector>
  </HeadingPairs>
  <TitlesOfParts>
    <vt:vector size="33" baseType="lpstr">
      <vt:lpstr>Arial</vt:lpstr>
      <vt:lpstr>Calibri</vt:lpstr>
      <vt:lpstr>DU MEd Adol Cochin 11 10 18</vt:lpstr>
      <vt:lpstr>Acrobat Document</vt:lpstr>
      <vt:lpstr>La santé mentale  des enfants placés </vt:lpstr>
      <vt:lpstr>Le piège des incasables</vt:lpstr>
      <vt:lpstr>Violence et conflit ordinaire   </vt:lpstr>
      <vt:lpstr>Place de l’enfant</vt:lpstr>
      <vt:lpstr>Le piège du simplisme   </vt:lpstr>
      <vt:lpstr>Les enfants confiés à l’ASE </vt:lpstr>
      <vt:lpstr>Santé mentale des enfants maltraités</vt:lpstr>
      <vt:lpstr>Santé mentale des enfants maltraités</vt:lpstr>
      <vt:lpstr>XVII-XVIIIème Sauver la vie des enfants trouvés  </vt:lpstr>
      <vt:lpstr> Sauver la vie des enfants trouvés</vt:lpstr>
      <vt:lpstr>XVII-XVIIIème Sauver la vie des enfants trouvés</vt:lpstr>
      <vt:lpstr> Sauver la vie des enfants trouvés  </vt:lpstr>
      <vt:lpstr> Sauver la vie des enfants trouvés  </vt:lpstr>
      <vt:lpstr> </vt:lpstr>
      <vt:lpstr>XIXème    Accueillir , éduquer  </vt:lpstr>
      <vt:lpstr>XIXème    Accueillir, éduquer…protéger  </vt:lpstr>
      <vt:lpstr>Alphonse de Lamartine, 1838 « Discours sur les enfants trouvés » à la séance générale annuelle de la société de la morale chrétienne </vt:lpstr>
      <vt:lpstr>Présentation PowerPoint</vt:lpstr>
      <vt:lpstr>XIXème  La maltraitance comme objet médical </vt:lpstr>
      <vt:lpstr>XIXème    Accueillir, éduquer…protéger  </vt:lpstr>
      <vt:lpstr>   XIXème  Des hospices aux hôpitaux pour enfants  </vt:lpstr>
      <vt:lpstr>La clinique annexe de neuropsychiatrie infantile  en 1925 </vt:lpstr>
      <vt:lpstr>Présentation PowerPoint</vt:lpstr>
      <vt:lpstr>René Spitz  1887 1974                   Jonh Bowlby 1907 1990</vt:lpstr>
      <vt:lpstr>   Anna Freud1895 1982</vt:lpstr>
      <vt:lpstr>Michel Soulé 1922 2012                                 Myriam David 1917 2004</vt:lpstr>
      <vt:lpstr>Secteur unifié de protection et de soin pour l’enfance en danger  </vt:lpstr>
      <vt:lpstr>Présentation PowerPoint</vt:lpstr>
      <vt:lpstr>Présentation PowerPoint</vt:lpstr>
    </vt:vector>
  </TitlesOfParts>
  <Company>CHRU de BREST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DU médecine de l’adolescent  Santé mentale des Adolescents placés     </dc:title>
  <dc:creator>temp</dc:creator>
  <cp:lastModifiedBy>BRONSARD GUILLAUME</cp:lastModifiedBy>
  <cp:revision>82</cp:revision>
  <dcterms:created xsi:type="dcterms:W3CDTF">2018-10-17T10:10:04Z</dcterms:created>
  <dcterms:modified xsi:type="dcterms:W3CDTF">2026-05-19T05:51:10Z</dcterms:modified>
</cp:coreProperties>
</file>