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1" r:id="rId4"/>
    <p:sldId id="293" r:id="rId5"/>
    <p:sldId id="295" r:id="rId6"/>
    <p:sldId id="268" r:id="rId7"/>
    <p:sldId id="301" r:id="rId8"/>
    <p:sldId id="297" r:id="rId9"/>
    <p:sldId id="298" r:id="rId10"/>
    <p:sldId id="299" r:id="rId11"/>
    <p:sldId id="300" r:id="rId12"/>
    <p:sldId id="271" r:id="rId13"/>
    <p:sldId id="302" r:id="rId14"/>
    <p:sldId id="305" r:id="rId15"/>
    <p:sldId id="307" r:id="rId16"/>
    <p:sldId id="306" r:id="rId17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01" y="13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339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rgbClr val="00339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339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rgbClr val="00339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339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646544" y="1498917"/>
            <a:ext cx="5142865" cy="4792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 u="sng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3375" y="295275"/>
            <a:ext cx="2466975" cy="8001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rgbClr val="00339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33375" y="295275"/>
            <a:ext cx="2466975" cy="8001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224276" y="1097025"/>
            <a:ext cx="8968105" cy="6350"/>
          </a:xfrm>
          <a:custGeom>
            <a:avLst/>
            <a:gdLst/>
            <a:ahLst/>
            <a:cxnLst/>
            <a:rect l="l" t="t" r="r" b="b"/>
            <a:pathLst>
              <a:path w="8968105" h="6350">
                <a:moveTo>
                  <a:pt x="8967724" y="0"/>
                </a:moveTo>
                <a:lnTo>
                  <a:pt x="0" y="0"/>
                </a:lnTo>
                <a:lnTo>
                  <a:pt x="0" y="6350"/>
                </a:lnTo>
                <a:lnTo>
                  <a:pt x="8967724" y="6350"/>
                </a:lnTo>
                <a:lnTo>
                  <a:pt x="8967724" y="0"/>
                </a:lnTo>
                <a:close/>
              </a:path>
            </a:pathLst>
          </a:custGeom>
          <a:solidFill>
            <a:srgbClr val="7E7E7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80766" y="-16763"/>
            <a:ext cx="8809863" cy="10727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rgbClr val="00339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0694" y="1998599"/>
            <a:ext cx="11079480" cy="40265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rgbClr val="003399"/>
                </a:solidFill>
                <a:latin typeface="Verdana"/>
                <a:cs typeface="Verdan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41645" y="304800"/>
            <a:ext cx="2114550" cy="257175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3276600" y="3200400"/>
            <a:ext cx="6076950" cy="2946319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R="1270" algn="ctr">
              <a:lnSpc>
                <a:spcPts val="2825"/>
              </a:lnSpc>
              <a:spcBef>
                <a:spcPts val="2470"/>
              </a:spcBef>
            </a:pPr>
            <a:r>
              <a:rPr sz="2450" dirty="0" smtClean="0">
                <a:solidFill>
                  <a:srgbClr val="003399"/>
                </a:solidFill>
                <a:latin typeface="Verdana"/>
                <a:cs typeface="Verdana"/>
              </a:rPr>
              <a:t>Monsieur</a:t>
            </a:r>
            <a:r>
              <a:rPr sz="2450" spc="170" dirty="0" smtClean="0">
                <a:solidFill>
                  <a:srgbClr val="003399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003399"/>
                </a:solidFill>
                <a:latin typeface="Verdana"/>
                <a:cs typeface="Verdana"/>
              </a:rPr>
              <a:t>Ludovic</a:t>
            </a:r>
            <a:r>
              <a:rPr sz="2450" spc="180" dirty="0">
                <a:solidFill>
                  <a:srgbClr val="003399"/>
                </a:solidFill>
                <a:latin typeface="Verdana"/>
                <a:cs typeface="Verdana"/>
              </a:rPr>
              <a:t> </a:t>
            </a:r>
            <a:r>
              <a:rPr sz="2450" spc="-10" dirty="0">
                <a:solidFill>
                  <a:srgbClr val="003399"/>
                </a:solidFill>
                <a:latin typeface="Verdana"/>
                <a:cs typeface="Verdana"/>
              </a:rPr>
              <a:t>MARECHAL</a:t>
            </a:r>
            <a:endParaRPr sz="2450" dirty="0">
              <a:latin typeface="Verdana"/>
              <a:cs typeface="Verdana"/>
            </a:endParaRPr>
          </a:p>
          <a:p>
            <a:pPr algn="ctr">
              <a:lnSpc>
                <a:spcPts val="2825"/>
              </a:lnSpc>
            </a:pPr>
            <a:r>
              <a:rPr sz="2450" dirty="0">
                <a:solidFill>
                  <a:srgbClr val="003399"/>
                </a:solidFill>
                <a:latin typeface="Verdana"/>
                <a:cs typeface="Verdana"/>
              </a:rPr>
              <a:t>Directeur</a:t>
            </a:r>
            <a:r>
              <a:rPr sz="2450" spc="80" dirty="0">
                <a:solidFill>
                  <a:srgbClr val="003399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003399"/>
                </a:solidFill>
                <a:latin typeface="Verdana"/>
                <a:cs typeface="Verdana"/>
              </a:rPr>
              <a:t>de</a:t>
            </a:r>
            <a:r>
              <a:rPr sz="2450" spc="120" dirty="0">
                <a:solidFill>
                  <a:srgbClr val="003399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003399"/>
                </a:solidFill>
                <a:latin typeface="Verdana"/>
                <a:cs typeface="Verdana"/>
              </a:rPr>
              <a:t>l’Aide</a:t>
            </a:r>
            <a:r>
              <a:rPr sz="2450" spc="40" dirty="0">
                <a:solidFill>
                  <a:srgbClr val="003399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003399"/>
                </a:solidFill>
                <a:latin typeface="Verdana"/>
                <a:cs typeface="Verdana"/>
              </a:rPr>
              <a:t>Sociale</a:t>
            </a:r>
            <a:r>
              <a:rPr sz="2450" spc="125" dirty="0">
                <a:solidFill>
                  <a:srgbClr val="003399"/>
                </a:solidFill>
                <a:latin typeface="Verdana"/>
                <a:cs typeface="Verdana"/>
              </a:rPr>
              <a:t> </a:t>
            </a:r>
            <a:r>
              <a:rPr sz="2450" dirty="0">
                <a:solidFill>
                  <a:srgbClr val="003399"/>
                </a:solidFill>
                <a:latin typeface="Verdana"/>
                <a:cs typeface="Verdana"/>
              </a:rPr>
              <a:t>à</a:t>
            </a:r>
            <a:r>
              <a:rPr sz="2450" spc="30" dirty="0">
                <a:solidFill>
                  <a:srgbClr val="003399"/>
                </a:solidFill>
                <a:latin typeface="Verdana"/>
                <a:cs typeface="Verdana"/>
              </a:rPr>
              <a:t> </a:t>
            </a:r>
            <a:r>
              <a:rPr sz="2450" spc="-10" dirty="0" err="1" smtClean="0">
                <a:solidFill>
                  <a:srgbClr val="003399"/>
                </a:solidFill>
                <a:latin typeface="Verdana"/>
                <a:cs typeface="Verdana"/>
              </a:rPr>
              <a:t>l’Enfance</a:t>
            </a:r>
            <a:endParaRPr lang="fr-FR" sz="2450" spc="-10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algn="ctr">
              <a:lnSpc>
                <a:spcPts val="2825"/>
              </a:lnSpc>
            </a:pPr>
            <a:endParaRPr lang="fr-FR" sz="2450" spc="-10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algn="ctr">
              <a:lnSpc>
                <a:spcPts val="2825"/>
              </a:lnSpc>
            </a:pPr>
            <a:r>
              <a:rPr lang="fr-FR" sz="2450" spc="-10" dirty="0" smtClean="0">
                <a:solidFill>
                  <a:srgbClr val="003399"/>
                </a:solidFill>
                <a:latin typeface="Verdana"/>
                <a:cs typeface="Verdana"/>
              </a:rPr>
              <a:t>*****</a:t>
            </a:r>
          </a:p>
          <a:p>
            <a:pPr algn="ctr">
              <a:lnSpc>
                <a:spcPts val="2825"/>
              </a:lnSpc>
            </a:pPr>
            <a:endParaRPr lang="fr-FR" sz="2450" spc="-10" dirty="0">
              <a:solidFill>
                <a:srgbClr val="003399"/>
              </a:solidFill>
              <a:latin typeface="Verdana"/>
              <a:cs typeface="Verdana"/>
            </a:endParaRPr>
          </a:p>
          <a:p>
            <a:pPr algn="ctr">
              <a:lnSpc>
                <a:spcPts val="2825"/>
              </a:lnSpc>
            </a:pPr>
            <a:r>
              <a:rPr lang="fr-FR" sz="2450" spc="-10" dirty="0" smtClean="0">
                <a:solidFill>
                  <a:srgbClr val="003399"/>
                </a:solidFill>
                <a:latin typeface="Verdana"/>
                <a:cs typeface="Verdana"/>
              </a:rPr>
              <a:t>Madame Claire GANTZER</a:t>
            </a:r>
          </a:p>
          <a:p>
            <a:pPr algn="ctr">
              <a:lnSpc>
                <a:spcPts val="2825"/>
              </a:lnSpc>
            </a:pPr>
            <a:r>
              <a:rPr lang="fr-FR" sz="2450" spc="-10" dirty="0" smtClean="0">
                <a:solidFill>
                  <a:srgbClr val="003399"/>
                </a:solidFill>
                <a:latin typeface="Verdana"/>
                <a:cs typeface="Verdana"/>
              </a:rPr>
              <a:t>Cadre territoriale ASE</a:t>
            </a:r>
          </a:p>
          <a:p>
            <a:pPr algn="ctr">
              <a:lnSpc>
                <a:spcPts val="2825"/>
              </a:lnSpc>
            </a:pPr>
            <a:endParaRPr sz="2450" dirty="0">
              <a:latin typeface="Verdana"/>
              <a:cs typeface="Verdan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219200" y="1981200"/>
            <a:ext cx="10257155" cy="4923784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74650" indent="-285750" algn="l"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Développement d’une offre d’accueil et d’accompagnement continue la plus modulable possible</a:t>
            </a:r>
          </a:p>
          <a:p>
            <a:pPr marL="374650" indent="-285750" algn="l"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M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odalités d’intervention de la protection à domicile jusqu’à l’accueil avec hébergement</a:t>
            </a:r>
          </a:p>
          <a:p>
            <a:pPr marL="374650" indent="-285750" algn="l"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Adaptation aux besoins singuliers et à la temporalité de chaque enfant, et de ses proches.</a:t>
            </a:r>
            <a:endParaRPr lang="fr-FR" sz="1400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7" name="object 3" descr="$PPTXTitle"/>
          <p:cNvSpPr txBox="1">
            <a:spLocks noGrp="1"/>
          </p:cNvSpPr>
          <p:nvPr>
            <p:ph type="title"/>
          </p:nvPr>
        </p:nvSpPr>
        <p:spPr>
          <a:xfrm>
            <a:off x="-1600200" y="1295400"/>
            <a:ext cx="8809863" cy="549765"/>
          </a:xfrm>
          <a:prstGeom prst="rect">
            <a:avLst/>
          </a:prstGeom>
        </p:spPr>
        <p:txBody>
          <a:bodyPr vert="horz" wrap="square" lIns="0" tIns="188467" rIns="0" bIns="0" rtlCol="0">
            <a:spAutoFit/>
          </a:bodyPr>
          <a:lstStyle/>
          <a:p>
            <a:pPr marR="5080" algn="ctr">
              <a:lnSpc>
                <a:spcPct val="150000"/>
              </a:lnSpc>
            </a:pPr>
            <a:r>
              <a:rPr lang="fr-FR" sz="1800" dirty="0" smtClean="0"/>
              <a:t>Une offre d’accueil modulable</a:t>
            </a:r>
            <a:endParaRPr sz="1100" b="0" dirty="0"/>
          </a:p>
        </p:txBody>
      </p:sp>
    </p:spTree>
    <p:extLst>
      <p:ext uri="{BB962C8B-B14F-4D97-AF65-F5344CB8AC3E}">
        <p14:creationId xmlns:p14="http://schemas.microsoft.com/office/powerpoint/2010/main" val="40452576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286000" y="1828800"/>
            <a:ext cx="10668000" cy="5508559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74650" indent="-285750" algn="l"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M</a:t>
            </a: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éthodologie d’intervention et support venant inscrire institutionnellement la place de sujet </a:t>
            </a:r>
          </a:p>
          <a:p>
            <a:pPr marL="88900" algn="l">
              <a:spcBef>
                <a:spcPts val="495"/>
              </a:spcBef>
              <a:tabLst>
                <a:tab pos="512445" algn="l"/>
              </a:tabLst>
            </a:pP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    de l’enfant et de ses parents dans le parcours d’accompagnement. </a:t>
            </a:r>
          </a:p>
          <a:p>
            <a:pPr marL="88900" algn="l">
              <a:spcBef>
                <a:spcPts val="495"/>
              </a:spcBef>
              <a:tabLst>
                <a:tab pos="512445" algn="l"/>
              </a:tabLst>
            </a:pPr>
            <a:endParaRPr lang="fr-FR" sz="1600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Permet de repenser régulièrement avec </a:t>
            </a: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l’ensemble des personnes concernées </a:t>
            </a: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: </a:t>
            </a:r>
          </a:p>
          <a:p>
            <a:pPr marL="88900" algn="l">
              <a:spcBef>
                <a:spcPts val="495"/>
              </a:spcBef>
              <a:tabLst>
                <a:tab pos="512445" algn="l"/>
              </a:tabLst>
            </a:pPr>
            <a:endParaRPr lang="fr-FR" sz="100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88900" lvl="1" algn="l">
              <a:spcBef>
                <a:spcPts val="495"/>
              </a:spcBef>
              <a:tabLst>
                <a:tab pos="512445" algn="l"/>
              </a:tabLst>
            </a:pP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	</a:t>
            </a: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- les </a:t>
            </a: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besoins de l’enfant, </a:t>
            </a:r>
          </a:p>
          <a:p>
            <a:pPr marL="88900" lvl="1" algn="l">
              <a:spcBef>
                <a:spcPts val="495"/>
              </a:spcBef>
              <a:tabLst>
                <a:tab pos="512445" algn="l"/>
              </a:tabLst>
            </a:pP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	- ses </a:t>
            </a: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ressources et celles de son </a:t>
            </a: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environnement,</a:t>
            </a:r>
          </a:p>
          <a:p>
            <a:pPr marL="88900" lvl="1" algn="l">
              <a:spcBef>
                <a:spcPts val="495"/>
              </a:spcBef>
              <a:tabLst>
                <a:tab pos="512445" algn="l"/>
              </a:tabLst>
            </a:pP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	</a:t>
            </a: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- les </a:t>
            </a: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objectifs de </a:t>
            </a: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l’accompagnement,</a:t>
            </a:r>
          </a:p>
          <a:p>
            <a:pPr marL="88900" lvl="1" algn="l">
              <a:spcBef>
                <a:spcPts val="495"/>
              </a:spcBef>
              <a:tabLst>
                <a:tab pos="512445" algn="l"/>
              </a:tabLst>
            </a:pP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	</a:t>
            </a: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- sa temporalité,</a:t>
            </a:r>
          </a:p>
          <a:p>
            <a:pPr marL="88900" lvl="1" algn="l">
              <a:spcBef>
                <a:spcPts val="495"/>
              </a:spcBef>
              <a:tabLst>
                <a:tab pos="512445" algn="l"/>
              </a:tabLst>
            </a:pP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	</a:t>
            </a: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- les </a:t>
            </a: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relais et </a:t>
            </a: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articulations </a:t>
            </a: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entre les différents espaces où évolue l’enfant : famille</a:t>
            </a: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,</a:t>
            </a:r>
          </a:p>
          <a:p>
            <a:pPr marL="88900" lvl="1" algn="l">
              <a:spcBef>
                <a:spcPts val="495"/>
              </a:spcBef>
              <a:tabLst>
                <a:tab pos="512445" algn="l"/>
              </a:tabLst>
            </a:pP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	 </a:t>
            </a: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 </a:t>
            </a: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lieu d’accueil, école, lieux de soins, environnement social, etc.</a:t>
            </a: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sz="1600" dirty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 Effets </a:t>
            </a: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subjectifs de cette méthodologie d’intervention </a:t>
            </a: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et </a:t>
            </a: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du support </a:t>
            </a: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qui s’en fait la trace</a:t>
            </a: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. </a:t>
            </a: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7" name="object 3" descr="$PPTXTitle"/>
          <p:cNvSpPr txBox="1">
            <a:spLocks noGrp="1"/>
          </p:cNvSpPr>
          <p:nvPr>
            <p:ph type="title"/>
          </p:nvPr>
        </p:nvSpPr>
        <p:spPr>
          <a:xfrm>
            <a:off x="-1752600" y="1126635"/>
            <a:ext cx="8809863" cy="549765"/>
          </a:xfrm>
          <a:prstGeom prst="rect">
            <a:avLst/>
          </a:prstGeom>
        </p:spPr>
        <p:txBody>
          <a:bodyPr vert="horz" wrap="square" lIns="0" tIns="188467" rIns="0" bIns="0" rtlCol="0">
            <a:spAutoFit/>
          </a:bodyPr>
          <a:lstStyle/>
          <a:p>
            <a:pPr marR="5080" algn="ctr">
              <a:lnSpc>
                <a:spcPct val="150000"/>
              </a:lnSpc>
            </a:pPr>
            <a:r>
              <a:rPr lang="fr-FR" sz="1800" dirty="0" smtClean="0"/>
              <a:t>Le Projet pour l’Enfant (PPE)</a:t>
            </a:r>
            <a:endParaRPr sz="1100" b="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2514600"/>
            <a:ext cx="2181203" cy="3048000"/>
          </a:xfrm>
          <a:prstGeom prst="rect">
            <a:avLst/>
          </a:prstGeom>
          <a:effectLst>
            <a:glow rad="127000">
              <a:schemeClr val="accent1">
                <a:alpha val="0"/>
              </a:schemeClr>
            </a:glow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898998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600200" y="1295400"/>
            <a:ext cx="9448800" cy="4648200"/>
            <a:chOff x="1019175" y="1097025"/>
            <a:chExt cx="11172825" cy="5466080"/>
          </a:xfrm>
        </p:grpSpPr>
        <p:sp>
          <p:nvSpPr>
            <p:cNvPr id="3" name="object 3"/>
            <p:cNvSpPr/>
            <p:nvPr/>
          </p:nvSpPr>
          <p:spPr>
            <a:xfrm>
              <a:off x="3224276" y="1097025"/>
              <a:ext cx="8968105" cy="6350"/>
            </a:xfrm>
            <a:custGeom>
              <a:avLst/>
              <a:gdLst/>
              <a:ahLst/>
              <a:cxnLst/>
              <a:rect l="l" t="t" r="r" b="b"/>
              <a:pathLst>
                <a:path w="8968105" h="6350">
                  <a:moveTo>
                    <a:pt x="8967724" y="0"/>
                  </a:moveTo>
                  <a:lnTo>
                    <a:pt x="0" y="0"/>
                  </a:lnTo>
                  <a:lnTo>
                    <a:pt x="0" y="6350"/>
                  </a:lnTo>
                  <a:lnTo>
                    <a:pt x="8967724" y="6350"/>
                  </a:lnTo>
                  <a:lnTo>
                    <a:pt x="8967724" y="0"/>
                  </a:lnTo>
                  <a:close/>
                </a:path>
              </a:pathLst>
            </a:custGeom>
            <a:solidFill>
              <a:srgbClr val="7E7E7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019175" y="1123949"/>
              <a:ext cx="10906125" cy="543877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219200" y="2032502"/>
            <a:ext cx="10257155" cy="6226705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74650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Cellule médicale et psychologues dans les équipes</a:t>
            </a:r>
          </a:p>
          <a:p>
            <a:pPr marL="374650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sz="1600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Offre d’accompagnement psychologique durant l’accueil et orientation vers les professionnels et les services de soins</a:t>
            </a:r>
          </a:p>
          <a:p>
            <a:pPr marL="374650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sz="1600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Fonction clinique </a:t>
            </a: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qui </a:t>
            </a:r>
            <a:r>
              <a:rPr lang="fr-FR" sz="1600" dirty="0">
                <a:solidFill>
                  <a:srgbClr val="003399"/>
                </a:solidFill>
                <a:latin typeface="Verdana"/>
                <a:cs typeface="Verdana"/>
              </a:rPr>
              <a:t>vise à soutenir la singularité de l’accompagnement </a:t>
            </a: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proposé</a:t>
            </a:r>
            <a:endParaRPr lang="fr-FR" sz="1600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lvl="5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sz="1600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lvl="1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Travail de liaison avec les professionnels et services de soins</a:t>
            </a:r>
          </a:p>
          <a:p>
            <a:pPr marL="374650" lvl="1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sz="1600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lvl="1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Importance du travail partenarial et de la construction d’un maillage inter institutionnel</a:t>
            </a:r>
          </a:p>
          <a:p>
            <a:pPr marL="374650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4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600200" y="457200"/>
            <a:ext cx="10096755" cy="1575302"/>
          </a:xfrm>
          <a:prstGeom prst="rect">
            <a:avLst/>
          </a:prstGeom>
        </p:spPr>
        <p:txBody>
          <a:bodyPr vert="horz" wrap="square" lIns="0" tIns="188467" rIns="0" bIns="0" rtlCol="0">
            <a:spAutoFit/>
          </a:bodyPr>
          <a:lstStyle/>
          <a:p>
            <a:pPr marR="5080" algn="ctr">
              <a:lnSpc>
                <a:spcPct val="150000"/>
              </a:lnSpc>
            </a:pPr>
            <a:r>
              <a:rPr lang="fr-FR" sz="2000" dirty="0" smtClean="0">
                <a:latin typeface="Vivaldi" panose="03020602050506090804" pitchFamily="66" charset="0"/>
                <a:sym typeface="Wingdings" panose="05000000000000000000" pitchFamily="2" charset="2"/>
              </a:rPr>
              <a:t> </a:t>
            </a:r>
            <a:r>
              <a:rPr lang="fr-FR" sz="2000" dirty="0" smtClean="0"/>
              <a:t>La prise en compte du soin psychique</a:t>
            </a:r>
            <a:br>
              <a:rPr lang="fr-FR" sz="2000" dirty="0" smtClean="0"/>
            </a:br>
            <a:r>
              <a:rPr lang="fr-FR" sz="2000" dirty="0" smtClean="0"/>
              <a:t>dans les services de protection de l’enfance</a:t>
            </a:r>
            <a:r>
              <a:rPr lang="fr-FR" sz="2000" dirty="0"/>
              <a:t/>
            </a:r>
            <a:br>
              <a:rPr lang="fr-FR" sz="2000" dirty="0"/>
            </a:br>
            <a:r>
              <a:rPr lang="fr-FR" sz="2000" dirty="0" smtClean="0">
                <a:latin typeface="Vivaldi" panose="03020602050506090804" pitchFamily="66" charset="0"/>
                <a:sym typeface="Wingdings" panose="05000000000000000000" pitchFamily="2" charset="2"/>
              </a:rPr>
              <a:t>****</a:t>
            </a:r>
            <a:endParaRPr sz="2000" b="0" dirty="0"/>
          </a:p>
        </p:txBody>
      </p:sp>
    </p:spTree>
    <p:extLst>
      <p:ext uri="{BB962C8B-B14F-4D97-AF65-F5344CB8AC3E}">
        <p14:creationId xmlns:p14="http://schemas.microsoft.com/office/powerpoint/2010/main" val="11335520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219200" y="2209800"/>
            <a:ext cx="10257155" cy="5841984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74650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L’hospitalisation est parfois un temps de soin nécessaire.</a:t>
            </a:r>
          </a:p>
          <a:p>
            <a:pPr marL="374650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sz="1600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lvl="5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L’hôpital ne peut devenir le lieu de vie d’un enfant confié. </a:t>
            </a:r>
          </a:p>
          <a:p>
            <a:pPr marL="374650" lvl="5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sz="1600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lvl="5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L’hospitalisation peut, à certains moments, soutenir les ressources des professionnels et de l’environnement de l’enfant, favorisant la continuité de son accueil. </a:t>
            </a:r>
            <a:endParaRPr lang="fr-FR" sz="1600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lvl="5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sz="1600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lvl="1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sz="1600" dirty="0" smtClean="0">
                <a:solidFill>
                  <a:srgbClr val="003399"/>
                </a:solidFill>
                <a:latin typeface="Verdana"/>
                <a:cs typeface="Verdana"/>
              </a:rPr>
              <a:t>Importance de penser le maillage entre lieu d’accueil et espaces de soins (avant, pendant et après). </a:t>
            </a:r>
          </a:p>
          <a:p>
            <a:pPr marL="374650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4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752600" y="457200"/>
            <a:ext cx="10096755" cy="1529264"/>
          </a:xfrm>
          <a:prstGeom prst="rect">
            <a:avLst/>
          </a:prstGeom>
        </p:spPr>
        <p:txBody>
          <a:bodyPr vert="horz" wrap="square" lIns="0" tIns="188467" rIns="0" bIns="0" rtlCol="0">
            <a:spAutoFit/>
          </a:bodyPr>
          <a:lstStyle/>
          <a:p>
            <a:pPr marR="5080" algn="ctr">
              <a:lnSpc>
                <a:spcPct val="150000"/>
              </a:lnSpc>
            </a:pPr>
            <a:r>
              <a:rPr lang="fr-FR" sz="2000" dirty="0" smtClean="0">
                <a:latin typeface="Vivaldi" panose="03020602050506090804" pitchFamily="66" charset="0"/>
                <a:sym typeface="Wingdings" panose="05000000000000000000" pitchFamily="2" charset="2"/>
              </a:rPr>
              <a:t> </a:t>
            </a:r>
            <a:r>
              <a:rPr lang="fr-FR" sz="2000" dirty="0">
                <a:sym typeface="Wingdings" panose="05000000000000000000" pitchFamily="2" charset="2"/>
              </a:rPr>
              <a:t>L</a:t>
            </a:r>
            <a:r>
              <a:rPr lang="fr-FR" sz="2000" dirty="0" smtClean="0"/>
              <a:t>a </a:t>
            </a:r>
            <a:r>
              <a:rPr lang="fr-FR" sz="2000" dirty="0"/>
              <a:t>place de l’hospitalisation </a:t>
            </a:r>
            <a:r>
              <a:rPr lang="fr-FR" sz="2000" dirty="0" smtClean="0"/>
              <a:t/>
            </a:r>
            <a:br>
              <a:rPr lang="fr-FR" sz="2000" dirty="0" smtClean="0"/>
            </a:br>
            <a:r>
              <a:rPr lang="fr-FR" sz="2000" dirty="0" smtClean="0"/>
              <a:t>dans </a:t>
            </a:r>
            <a:r>
              <a:rPr lang="fr-FR" sz="2000" dirty="0"/>
              <a:t>le parcours des enfants confiés</a:t>
            </a:r>
            <a:br>
              <a:rPr lang="fr-FR" sz="2000" dirty="0"/>
            </a:br>
            <a:r>
              <a:rPr lang="fr-FR" sz="2000" dirty="0" smtClean="0">
                <a:latin typeface="Vivaldi" panose="03020602050506090804" pitchFamily="66" charset="0"/>
                <a:sym typeface="Wingdings" panose="05000000000000000000" pitchFamily="2" charset="2"/>
              </a:rPr>
              <a:t>****</a:t>
            </a:r>
            <a:endParaRPr sz="2000" b="0" dirty="0"/>
          </a:p>
        </p:txBody>
      </p:sp>
    </p:spTree>
    <p:extLst>
      <p:ext uri="{BB962C8B-B14F-4D97-AF65-F5344CB8AC3E}">
        <p14:creationId xmlns:p14="http://schemas.microsoft.com/office/powerpoint/2010/main" val="21952948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 descr="$PPTXTitle"/>
          <p:cNvSpPr txBox="1">
            <a:spLocks noGrp="1"/>
          </p:cNvSpPr>
          <p:nvPr>
            <p:ph type="title"/>
          </p:nvPr>
        </p:nvSpPr>
        <p:spPr>
          <a:xfrm>
            <a:off x="914400" y="2438400"/>
            <a:ext cx="10096755" cy="1113637"/>
          </a:xfrm>
          <a:prstGeom prst="rect">
            <a:avLst/>
          </a:prstGeom>
        </p:spPr>
        <p:txBody>
          <a:bodyPr vert="horz" wrap="square" lIns="0" tIns="188467" rIns="0" bIns="0" rtlCol="0">
            <a:spAutoFit/>
          </a:bodyPr>
          <a:lstStyle/>
          <a:p>
            <a:pPr marR="5080" algn="ctr">
              <a:lnSpc>
                <a:spcPct val="150000"/>
              </a:lnSpc>
            </a:pPr>
            <a:r>
              <a:rPr lang="fr-FR" sz="2000" dirty="0" smtClean="0">
                <a:latin typeface="Vivaldi" panose="03020602050506090804" pitchFamily="66" charset="0"/>
                <a:sym typeface="Wingdings" panose="05000000000000000000" pitchFamily="2" charset="2"/>
              </a:rPr>
              <a:t> </a:t>
            </a:r>
            <a:r>
              <a:rPr lang="fr-FR" sz="2000" dirty="0" smtClean="0">
                <a:sym typeface="Wingdings" panose="05000000000000000000" pitchFamily="2" charset="2"/>
              </a:rPr>
              <a:t>Situations cliniques</a:t>
            </a:r>
            <a:r>
              <a:rPr lang="fr-FR" sz="2000" dirty="0"/>
              <a:t/>
            </a:r>
            <a:br>
              <a:rPr lang="fr-FR" sz="2000" dirty="0"/>
            </a:br>
            <a:r>
              <a:rPr lang="fr-FR" sz="2000" dirty="0" smtClean="0">
                <a:latin typeface="Vivaldi" panose="03020602050506090804" pitchFamily="66" charset="0"/>
                <a:sym typeface="Wingdings" panose="05000000000000000000" pitchFamily="2" charset="2"/>
              </a:rPr>
              <a:t>****</a:t>
            </a:r>
            <a:endParaRPr sz="2000" b="0" dirty="0"/>
          </a:p>
        </p:txBody>
      </p:sp>
    </p:spTree>
    <p:extLst>
      <p:ext uri="{BB962C8B-B14F-4D97-AF65-F5344CB8AC3E}">
        <p14:creationId xmlns:p14="http://schemas.microsoft.com/office/powerpoint/2010/main" val="32199679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43000" y="2503044"/>
            <a:ext cx="10257155" cy="3992760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74650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E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xigence de permettre aux enfants confiés de faire l’expérience d’une continuité là où leur histoire a souvent été marquée par de l’instabilité et des ruptures.</a:t>
            </a:r>
          </a:p>
          <a:p>
            <a:pPr marL="374650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N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e peut reposer uniquement sur un lieu d’accueil ou sur une institution isolée.</a:t>
            </a:r>
          </a:p>
          <a:p>
            <a:pPr marL="374650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lnSpc>
                <a:spcPts val="2825"/>
              </a:lnSpc>
              <a:spcBef>
                <a:spcPts val="100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Suppose notre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capacité collective </a:t>
            </a: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à maintenir vivants les liens entre les différents espaces qui les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accompagnent et </a:t>
            </a: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à soutenir un travail de pensée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partagé. </a:t>
            </a: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4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066800" y="990600"/>
            <a:ext cx="10096755" cy="1113637"/>
          </a:xfrm>
          <a:prstGeom prst="rect">
            <a:avLst/>
          </a:prstGeom>
        </p:spPr>
        <p:txBody>
          <a:bodyPr vert="horz" wrap="square" lIns="0" tIns="188467" rIns="0" bIns="0" rtlCol="0">
            <a:spAutoFit/>
          </a:bodyPr>
          <a:lstStyle/>
          <a:p>
            <a:pPr marR="5080" algn="ctr">
              <a:lnSpc>
                <a:spcPct val="150000"/>
              </a:lnSpc>
            </a:pPr>
            <a:r>
              <a:rPr lang="fr-FR" sz="2000" dirty="0" smtClean="0">
                <a:latin typeface="Vivaldi" panose="03020602050506090804" pitchFamily="66" charset="0"/>
                <a:sym typeface="Wingdings" panose="05000000000000000000" pitchFamily="2" charset="2"/>
              </a:rPr>
              <a:t> </a:t>
            </a:r>
            <a:r>
              <a:rPr lang="fr-FR" sz="2000" dirty="0" smtClean="0">
                <a:sym typeface="Wingdings" panose="05000000000000000000" pitchFamily="2" charset="2"/>
              </a:rPr>
              <a:t>Pour conclure</a:t>
            </a:r>
            <a:r>
              <a:rPr lang="fr-FR" sz="2000" dirty="0"/>
              <a:t/>
            </a:r>
            <a:br>
              <a:rPr lang="fr-FR" sz="2000" dirty="0"/>
            </a:br>
            <a:r>
              <a:rPr lang="fr-FR" sz="2000" dirty="0" smtClean="0">
                <a:latin typeface="Vivaldi" panose="03020602050506090804" pitchFamily="66" charset="0"/>
                <a:sym typeface="Wingdings" panose="05000000000000000000" pitchFamily="2" charset="2"/>
              </a:rPr>
              <a:t>****</a:t>
            </a:r>
            <a:endParaRPr sz="2000" b="0" dirty="0"/>
          </a:p>
        </p:txBody>
      </p:sp>
    </p:spTree>
    <p:extLst>
      <p:ext uri="{BB962C8B-B14F-4D97-AF65-F5344CB8AC3E}">
        <p14:creationId xmlns:p14="http://schemas.microsoft.com/office/powerpoint/2010/main" val="530646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3375" y="295275"/>
            <a:ext cx="2466975" cy="8001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-304800" y="1447800"/>
            <a:ext cx="10668000" cy="3732432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80995" algn="l">
              <a:lnSpc>
                <a:spcPts val="4110"/>
              </a:lnSpc>
              <a:spcBef>
                <a:spcPts val="105"/>
              </a:spcBef>
            </a:pPr>
            <a:endParaRPr lang="fr-FR" sz="2450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2880995" algn="l">
              <a:lnSpc>
                <a:spcPts val="4110"/>
              </a:lnSpc>
              <a:spcBef>
                <a:spcPts val="105"/>
              </a:spcBef>
            </a:pPr>
            <a:endParaRPr lang="fr-FR" sz="2450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2880995" algn="ctr">
              <a:lnSpc>
                <a:spcPts val="4110"/>
              </a:lnSpc>
              <a:spcBef>
                <a:spcPts val="105"/>
              </a:spcBef>
            </a:pPr>
            <a:r>
              <a:rPr lang="fr-FR" sz="2450" b="1" dirty="0" smtClean="0">
                <a:solidFill>
                  <a:srgbClr val="003399"/>
                </a:solidFill>
                <a:latin typeface="Verdana"/>
                <a:cs typeface="Verdana"/>
              </a:rPr>
              <a:t>Enjeux actuels </a:t>
            </a:r>
          </a:p>
          <a:p>
            <a:pPr marL="2880995" algn="ctr">
              <a:lnSpc>
                <a:spcPts val="4110"/>
              </a:lnSpc>
              <a:spcBef>
                <a:spcPts val="105"/>
              </a:spcBef>
            </a:pPr>
            <a:r>
              <a:rPr lang="fr-FR" sz="2450" b="1" dirty="0" smtClean="0">
                <a:solidFill>
                  <a:srgbClr val="003399"/>
                </a:solidFill>
                <a:latin typeface="Verdana"/>
                <a:cs typeface="Verdana"/>
              </a:rPr>
              <a:t>de la Protection de l’Enfance</a:t>
            </a:r>
          </a:p>
          <a:p>
            <a:pPr marL="2880995" algn="ctr">
              <a:lnSpc>
                <a:spcPts val="4110"/>
              </a:lnSpc>
              <a:spcBef>
                <a:spcPts val="105"/>
              </a:spcBef>
            </a:pPr>
            <a:endParaRPr lang="fr-FR" sz="2450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2880995" algn="ctr">
              <a:lnSpc>
                <a:spcPts val="4110"/>
              </a:lnSpc>
              <a:spcBef>
                <a:spcPts val="105"/>
              </a:spcBef>
            </a:pPr>
            <a:r>
              <a:rPr lang="fr-FR" sz="2450" dirty="0" smtClean="0">
                <a:solidFill>
                  <a:srgbClr val="003399"/>
                </a:solidFill>
                <a:latin typeface="Verdana"/>
                <a:cs typeface="Verdana"/>
              </a:rPr>
              <a:t> </a:t>
            </a:r>
            <a:endParaRPr sz="2450" dirty="0">
              <a:solidFill>
                <a:srgbClr val="003399"/>
              </a:solidFill>
              <a:latin typeface="Verdana"/>
              <a:cs typeface="Verdana"/>
            </a:endParaRPr>
          </a:p>
          <a:p>
            <a:pPr algn="ctr">
              <a:lnSpc>
                <a:spcPts val="3904"/>
              </a:lnSpc>
            </a:pPr>
            <a:endParaRPr sz="2450" dirty="0">
              <a:solidFill>
                <a:srgbClr val="003399"/>
              </a:solidFill>
              <a:latin typeface="Verdana"/>
              <a:cs typeface="Verdana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200400" y="2286000"/>
            <a:ext cx="6553200" cy="1676400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457200" y="152400"/>
            <a:ext cx="10287000" cy="1184875"/>
          </a:xfrm>
          <a:prstGeom prst="rect">
            <a:avLst/>
          </a:prstGeom>
        </p:spPr>
        <p:txBody>
          <a:bodyPr vert="horz" wrap="square" lIns="0" tIns="188467" rIns="0" bIns="0" rtlCol="0">
            <a:spAutoFit/>
          </a:bodyPr>
          <a:lstStyle/>
          <a:p>
            <a:pPr marL="2880995" marR="5080" algn="ctr">
              <a:lnSpc>
                <a:spcPts val="4110"/>
              </a:lnSpc>
              <a:spcBef>
                <a:spcPts val="105"/>
              </a:spcBef>
            </a:pPr>
            <a:r>
              <a:rPr sz="2000" b="0" dirty="0"/>
              <a:t>Nombre de mineurs confiés (hors Mineurs Non </a:t>
            </a:r>
            <a:r>
              <a:rPr sz="2000" b="0" dirty="0" err="1"/>
              <a:t>Accompagnés</a:t>
            </a:r>
            <a:r>
              <a:rPr sz="2000" b="0" dirty="0"/>
              <a:t>)</a:t>
            </a:r>
            <a:endParaRPr sz="2000" b="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1981200"/>
            <a:ext cx="8077200" cy="3517913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xfrm>
            <a:off x="533400" y="381000"/>
            <a:ext cx="8809863" cy="637802"/>
          </a:xfrm>
          <a:prstGeom prst="rect">
            <a:avLst/>
          </a:prstGeom>
        </p:spPr>
        <p:txBody>
          <a:bodyPr vert="horz" wrap="square" lIns="0" tIns="188467" rIns="0" bIns="0" rtlCol="0">
            <a:spAutoFit/>
          </a:bodyPr>
          <a:lstStyle/>
          <a:p>
            <a:pPr marL="2880995" marR="5080" algn="ctr">
              <a:lnSpc>
                <a:spcPts val="4110"/>
              </a:lnSpc>
              <a:spcBef>
                <a:spcPts val="105"/>
              </a:spcBef>
            </a:pPr>
            <a:r>
              <a:rPr lang="fr-FR" sz="2000" b="0" dirty="0" smtClean="0"/>
              <a:t>Modalités d’accueil</a:t>
            </a:r>
            <a:endParaRPr sz="2000" b="0" dirty="0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600200"/>
            <a:ext cx="7877105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76329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33375" y="295275"/>
            <a:ext cx="2466975" cy="800100"/>
          </a:xfrm>
          <a:prstGeom prst="rect">
            <a:avLst/>
          </a:prstGeom>
        </p:spPr>
      </p:pic>
      <p:sp>
        <p:nvSpPr>
          <p:cNvPr id="3" name="object 3"/>
          <p:cNvSpPr txBox="1"/>
          <p:nvPr/>
        </p:nvSpPr>
        <p:spPr>
          <a:xfrm>
            <a:off x="838200" y="1676400"/>
            <a:ext cx="10439400" cy="319382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880995" algn="l">
              <a:lnSpc>
                <a:spcPts val="4110"/>
              </a:lnSpc>
              <a:spcBef>
                <a:spcPts val="105"/>
              </a:spcBef>
            </a:pPr>
            <a:endParaRPr lang="fr-FR" sz="2450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2880995" algn="l">
              <a:lnSpc>
                <a:spcPts val="4110"/>
              </a:lnSpc>
              <a:spcBef>
                <a:spcPts val="105"/>
              </a:spcBef>
            </a:pPr>
            <a:endParaRPr lang="fr-FR" sz="2450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2880995" algn="l">
              <a:lnSpc>
                <a:spcPts val="4110"/>
              </a:lnSpc>
              <a:spcBef>
                <a:spcPts val="105"/>
              </a:spcBef>
            </a:pPr>
            <a:r>
              <a:rPr lang="fr-FR" sz="2450" b="1" dirty="0" smtClean="0">
                <a:solidFill>
                  <a:srgbClr val="003399"/>
                </a:solidFill>
                <a:latin typeface="Verdana"/>
                <a:cs typeface="Verdana"/>
              </a:rPr>
              <a:t>	 Enjeux des parcours </a:t>
            </a:r>
          </a:p>
          <a:p>
            <a:pPr marL="2880995" algn="l">
              <a:lnSpc>
                <a:spcPts val="4110"/>
              </a:lnSpc>
              <a:spcBef>
                <a:spcPts val="105"/>
              </a:spcBef>
            </a:pPr>
            <a:r>
              <a:rPr lang="fr-FR" sz="2450" b="1" dirty="0" smtClean="0">
                <a:solidFill>
                  <a:srgbClr val="003399"/>
                </a:solidFill>
                <a:latin typeface="Verdana"/>
                <a:cs typeface="Verdana"/>
              </a:rPr>
              <a:t>des enfants confiés et soins</a:t>
            </a:r>
            <a:endParaRPr lang="fr-FR" sz="2450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2880995" algn="ctr">
              <a:lnSpc>
                <a:spcPts val="4110"/>
              </a:lnSpc>
              <a:spcBef>
                <a:spcPts val="105"/>
              </a:spcBef>
            </a:pPr>
            <a:r>
              <a:rPr lang="fr-FR" sz="2450" dirty="0" smtClean="0">
                <a:solidFill>
                  <a:srgbClr val="003399"/>
                </a:solidFill>
                <a:latin typeface="Verdana"/>
                <a:cs typeface="Verdana"/>
              </a:rPr>
              <a:t> </a:t>
            </a:r>
            <a:endParaRPr sz="2450" dirty="0">
              <a:solidFill>
                <a:srgbClr val="003399"/>
              </a:solidFill>
              <a:latin typeface="Verdana"/>
              <a:cs typeface="Verdana"/>
            </a:endParaRPr>
          </a:p>
          <a:p>
            <a:pPr algn="ctr">
              <a:lnSpc>
                <a:spcPts val="3904"/>
              </a:lnSpc>
            </a:pPr>
            <a:endParaRPr sz="2450" dirty="0">
              <a:solidFill>
                <a:srgbClr val="003399"/>
              </a:solidFill>
              <a:latin typeface="Verdana"/>
              <a:cs typeface="Verdana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76600" y="2057400"/>
            <a:ext cx="5867400" cy="2514600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3230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43000" y="1905000"/>
            <a:ext cx="10257155" cy="5662448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74650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Enfants avec des histoires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souvent </a:t>
            </a: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précocement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marquées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par </a:t>
            </a: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des ruptures, de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l’instabilité </a:t>
            </a: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ou encore de la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violence.</a:t>
            </a:r>
            <a:endParaRPr lang="fr-FR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88900" algn="ctr">
              <a:lnSpc>
                <a:spcPts val="2825"/>
              </a:lnSpc>
              <a:spcBef>
                <a:spcPts val="495"/>
              </a:spcBef>
              <a:tabLst>
                <a:tab pos="512445" algn="l"/>
              </a:tabLst>
            </a:pPr>
            <a:endParaRPr lang="fr-FR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Manifestations symptomatiques, parfois bruyantes,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qui ne </a:t>
            </a: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peuvent être pensées indépendamment de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ces parcours.</a:t>
            </a:r>
          </a:p>
          <a:p>
            <a:pPr marL="374650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Importance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d’un accompagnement global et </a:t>
            </a: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de l’articulation des réponses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institutionnelles. </a:t>
            </a:r>
            <a:endParaRPr lang="fr-FR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7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303400" y="533400"/>
            <a:ext cx="10096755" cy="1021304"/>
          </a:xfrm>
          <a:prstGeom prst="rect">
            <a:avLst/>
          </a:prstGeom>
        </p:spPr>
        <p:txBody>
          <a:bodyPr vert="horz" wrap="square" lIns="0" tIns="188467" rIns="0" bIns="0" rtlCol="0">
            <a:spAutoFit/>
          </a:bodyPr>
          <a:lstStyle/>
          <a:p>
            <a:pPr marR="5080" algn="ctr">
              <a:lnSpc>
                <a:spcPct val="150000"/>
              </a:lnSpc>
            </a:pPr>
            <a:r>
              <a:rPr lang="fr-FR" sz="1800" dirty="0" smtClean="0"/>
              <a:t>Quelques éléments introductifs</a:t>
            </a:r>
            <a:r>
              <a:rPr lang="fr-FR" sz="1800" dirty="0"/>
              <a:t/>
            </a:r>
            <a:br>
              <a:rPr lang="fr-FR" sz="1800" dirty="0"/>
            </a:br>
            <a:r>
              <a:rPr lang="fr-FR" sz="2000" dirty="0">
                <a:latin typeface="Vivaldi" panose="03020602050506090804" pitchFamily="66" charset="0"/>
              </a:rPr>
              <a:t>****</a:t>
            </a:r>
            <a:endParaRPr sz="2000" dirty="0">
              <a:latin typeface="Vivaldi" panose="03020602050506090804" pitchFamily="66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447800" y="3352800"/>
            <a:ext cx="10257155" cy="5726568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74650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Enjeu de continuité des parcours des enfants confiés au cœur de notre vision institutionnelle. </a:t>
            </a:r>
          </a:p>
          <a:p>
            <a:pPr marL="88900" algn="ctr">
              <a:lnSpc>
                <a:spcPts val="2825"/>
              </a:lnSpc>
              <a:spcBef>
                <a:spcPts val="495"/>
              </a:spcBef>
              <a:tabLst>
                <a:tab pos="512445" algn="l"/>
              </a:tabLst>
            </a:pPr>
            <a:endParaRPr lang="fr-FR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Construction </a:t>
            </a: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d’un dispositif institutionnel permettant de favoriser, autant que possible,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cette continuité. </a:t>
            </a:r>
          </a:p>
          <a:p>
            <a:pPr marL="88900" lvl="5" algn="l">
              <a:lnSpc>
                <a:spcPts val="2825"/>
              </a:lnSpc>
              <a:spcBef>
                <a:spcPts val="495"/>
              </a:spcBef>
              <a:tabLst>
                <a:tab pos="512445" algn="l"/>
              </a:tabLst>
            </a:pPr>
            <a:endParaRPr lang="fr-FR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lvl="5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4" name="object 3" descr="$PPTXTitle"/>
          <p:cNvSpPr txBox="1">
            <a:spLocks noGrp="1"/>
          </p:cNvSpPr>
          <p:nvPr>
            <p:ph type="title"/>
          </p:nvPr>
        </p:nvSpPr>
        <p:spPr>
          <a:xfrm>
            <a:off x="1143000" y="1295400"/>
            <a:ext cx="10096755" cy="1575302"/>
          </a:xfrm>
          <a:prstGeom prst="rect">
            <a:avLst/>
          </a:prstGeom>
        </p:spPr>
        <p:txBody>
          <a:bodyPr vert="horz" wrap="square" lIns="0" tIns="188467" rIns="0" bIns="0" rtlCol="0">
            <a:spAutoFit/>
          </a:bodyPr>
          <a:lstStyle/>
          <a:p>
            <a:pPr marR="5080" algn="ctr">
              <a:lnSpc>
                <a:spcPct val="150000"/>
              </a:lnSpc>
            </a:pPr>
            <a:r>
              <a:rPr lang="fr-FR" sz="2000" dirty="0" smtClean="0">
                <a:latin typeface="Vivaldi" panose="03020602050506090804" pitchFamily="66" charset="0"/>
                <a:sym typeface="Wingdings" panose="05000000000000000000" pitchFamily="2" charset="2"/>
              </a:rPr>
              <a:t> </a:t>
            </a:r>
            <a:r>
              <a:rPr lang="fr-FR" sz="2000" dirty="0" smtClean="0"/>
              <a:t>Le </a:t>
            </a:r>
            <a:r>
              <a:rPr lang="fr-FR" sz="2000" dirty="0"/>
              <a:t>Projet Pour l’Enfant au service d’une logique de </a:t>
            </a:r>
            <a:r>
              <a:rPr lang="fr-FR" sz="2000" dirty="0" smtClean="0"/>
              <a:t>parcours </a:t>
            </a:r>
            <a:br>
              <a:rPr lang="fr-FR" sz="2000" dirty="0" smtClean="0"/>
            </a:br>
            <a:r>
              <a:rPr lang="fr-FR" sz="2000" dirty="0" smtClean="0"/>
              <a:t>et </a:t>
            </a:r>
            <a:r>
              <a:rPr lang="fr-FR" sz="2000" dirty="0"/>
              <a:t>de sa continuité pour les enfants </a:t>
            </a:r>
            <a:r>
              <a:rPr lang="fr-FR" sz="2000" dirty="0" smtClean="0"/>
              <a:t>confiés </a:t>
            </a:r>
            <a:r>
              <a:rPr lang="fr-FR" sz="2000" dirty="0"/>
              <a:t/>
            </a:r>
            <a:br>
              <a:rPr lang="fr-FR" sz="2000" dirty="0"/>
            </a:br>
            <a:r>
              <a:rPr lang="fr-FR" sz="2000" dirty="0" smtClean="0">
                <a:latin typeface="Vivaldi" panose="03020602050506090804" pitchFamily="66" charset="0"/>
                <a:sym typeface="Wingdings" panose="05000000000000000000" pitchFamily="2" charset="2"/>
              </a:rPr>
              <a:t>****</a:t>
            </a:r>
            <a:endParaRPr sz="2000" b="0" dirty="0"/>
          </a:p>
        </p:txBody>
      </p:sp>
    </p:spTree>
    <p:extLst>
      <p:ext uri="{BB962C8B-B14F-4D97-AF65-F5344CB8AC3E}">
        <p14:creationId xmlns:p14="http://schemas.microsoft.com/office/powerpoint/2010/main" val="25172235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295400" y="2286000"/>
            <a:ext cx="10257155" cy="5662448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74650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Accueil en foyer de l’enfance</a:t>
            </a:r>
          </a:p>
          <a:p>
            <a:pPr marL="374650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Volonté </a:t>
            </a: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de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prendre </a:t>
            </a: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le temps de construire un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projet d’accueil </a:t>
            </a: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au plus proche des besoins de l’enfant afin de soutenir la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stabilité de son parcours. </a:t>
            </a:r>
          </a:p>
          <a:p>
            <a:pPr marL="88900" algn="l">
              <a:lnSpc>
                <a:spcPts val="2825"/>
              </a:lnSpc>
              <a:spcBef>
                <a:spcPts val="495"/>
              </a:spcBef>
              <a:tabLst>
                <a:tab pos="512445" algn="l"/>
              </a:tabLst>
            </a:pPr>
            <a:endParaRPr lang="fr-FR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Première expérience d’accompagnement par nos services qui permet de prendre en compte les besoins de 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l’enfant, ses ressources et les difficultés qu’il rencontre, ainsi que celles son environnement. </a:t>
            </a:r>
            <a:endParaRPr lang="fr-FR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lnSpc>
                <a:spcPts val="2825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7" name="object 3" descr="$PPTXTitle"/>
          <p:cNvSpPr txBox="1">
            <a:spLocks noGrp="1"/>
          </p:cNvSpPr>
          <p:nvPr>
            <p:ph type="title"/>
          </p:nvPr>
        </p:nvSpPr>
        <p:spPr>
          <a:xfrm>
            <a:off x="-2133600" y="1295400"/>
            <a:ext cx="8809863" cy="549765"/>
          </a:xfrm>
          <a:prstGeom prst="rect">
            <a:avLst/>
          </a:prstGeom>
        </p:spPr>
        <p:txBody>
          <a:bodyPr vert="horz" wrap="square" lIns="0" tIns="188467" rIns="0" bIns="0" rtlCol="0">
            <a:spAutoFit/>
          </a:bodyPr>
          <a:lstStyle/>
          <a:p>
            <a:pPr marR="5080" algn="ctr">
              <a:lnSpc>
                <a:spcPct val="150000"/>
              </a:lnSpc>
            </a:pPr>
            <a:r>
              <a:rPr lang="fr-FR" sz="1800" dirty="0" smtClean="0"/>
              <a:t>Premier temps d’accueil</a:t>
            </a:r>
            <a:endParaRPr sz="1100" b="0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/>
          <a:srcRect l="38889"/>
          <a:stretch/>
        </p:blipFill>
        <p:spPr>
          <a:xfrm>
            <a:off x="8305800" y="376237"/>
            <a:ext cx="2514600" cy="1838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46127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219199" y="1828800"/>
            <a:ext cx="10257155" cy="6572953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374650" indent="-285750" algn="l"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Limiter les ruptures de parcours</a:t>
            </a:r>
          </a:p>
          <a:p>
            <a:pPr marL="374650" indent="-285750" algn="l"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sz="1400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Professionnels qui peuvent être démunis pouvant conduire à des </a:t>
            </a:r>
            <a:r>
              <a:rPr lang="fr-FR" dirty="0" err="1" smtClean="0">
                <a:solidFill>
                  <a:srgbClr val="003399"/>
                </a:solidFill>
                <a:latin typeface="Verdana"/>
                <a:cs typeface="Verdana"/>
              </a:rPr>
              <a:t>agirs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 institutionnels. </a:t>
            </a:r>
          </a:p>
          <a:p>
            <a:pPr marL="374650" indent="-285750" algn="l"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Importance de proposer des espaces d’élaboration, de transformation et donc de création, plutôt que de répétition. </a:t>
            </a:r>
          </a:p>
          <a:p>
            <a:pPr marL="88900" algn="l">
              <a:spcBef>
                <a:spcPts val="495"/>
              </a:spcBef>
              <a:tabLst>
                <a:tab pos="512445" algn="l"/>
              </a:tabLst>
            </a:pPr>
            <a:endParaRPr lang="fr-FR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 algn="l"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Appuis institutionnels : </a:t>
            </a:r>
          </a:p>
          <a:p>
            <a:pPr marL="88900" algn="l">
              <a:spcBef>
                <a:spcPts val="495"/>
              </a:spcBef>
              <a:tabLst>
                <a:tab pos="512445" algn="l"/>
              </a:tabLst>
            </a:pPr>
            <a:endParaRPr lang="fr-FR" sz="1000" dirty="0" smtClean="0">
              <a:solidFill>
                <a:srgbClr val="003399"/>
              </a:solidFill>
              <a:latin typeface="Verdana"/>
              <a:cs typeface="Verdana"/>
            </a:endParaRPr>
          </a:p>
          <a:p>
            <a:pPr marL="88900" lvl="1" algn="l">
              <a:spcBef>
                <a:spcPts val="495"/>
              </a:spcBef>
              <a:tabLst>
                <a:tab pos="512445" algn="l"/>
              </a:tabLst>
            </a:pP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	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	-  Triangulation par les professionnels des équipes de notre direction,</a:t>
            </a:r>
          </a:p>
          <a:p>
            <a:pPr marL="88900" lvl="1" algn="l">
              <a:spcBef>
                <a:spcPts val="495"/>
              </a:spcBef>
              <a:tabLst>
                <a:tab pos="512445" algn="l"/>
              </a:tabLst>
            </a:pP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	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	-  Mobilisation d’Equipes Mobiles Ressources,</a:t>
            </a:r>
          </a:p>
          <a:p>
            <a:pPr marL="88900" lvl="1" algn="l">
              <a:spcBef>
                <a:spcPts val="495"/>
              </a:spcBef>
              <a:tabLst>
                <a:tab pos="512445" algn="l"/>
              </a:tabLst>
            </a:pP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	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	-  Lieux de ressourcement,</a:t>
            </a:r>
          </a:p>
          <a:p>
            <a:pPr marL="88900" lvl="1" algn="l">
              <a:spcBef>
                <a:spcPts val="495"/>
              </a:spcBef>
              <a:tabLst>
                <a:tab pos="512445" algn="l"/>
              </a:tabLst>
            </a:pP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	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	-  Dispositif Mousqueton,</a:t>
            </a:r>
          </a:p>
          <a:p>
            <a:pPr marL="88900" lvl="1" algn="l">
              <a:spcBef>
                <a:spcPts val="495"/>
              </a:spcBef>
              <a:tabLst>
                <a:tab pos="512445" algn="l"/>
              </a:tabLst>
            </a:pPr>
            <a:r>
              <a:rPr lang="fr-FR" dirty="0">
                <a:solidFill>
                  <a:srgbClr val="003399"/>
                </a:solidFill>
                <a:latin typeface="Verdana"/>
                <a:cs typeface="Verdana"/>
              </a:rPr>
              <a:t>	</a:t>
            </a:r>
            <a:r>
              <a:rPr lang="fr-FR" dirty="0" smtClean="0">
                <a:solidFill>
                  <a:srgbClr val="003399"/>
                </a:solidFill>
                <a:latin typeface="Verdana"/>
                <a:cs typeface="Verdana"/>
              </a:rPr>
              <a:t>	-  Maisons d’Accueil Familial pour les assistants familiaux. </a:t>
            </a:r>
            <a:endParaRPr lang="fr-FR" dirty="0">
              <a:solidFill>
                <a:srgbClr val="003399"/>
              </a:solidFill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lang="fr-FR" dirty="0" smtClean="0">
              <a:latin typeface="Verdana"/>
              <a:cs typeface="Verdana"/>
            </a:endParaRPr>
          </a:p>
          <a:p>
            <a:pPr marL="374650" indent="-285750">
              <a:lnSpc>
                <a:spcPct val="100000"/>
              </a:lnSpc>
              <a:spcBef>
                <a:spcPts val="495"/>
              </a:spcBef>
              <a:buFont typeface="Arial" panose="020B0604020202020204" pitchFamily="34" charset="0"/>
              <a:buChar char="•"/>
              <a:tabLst>
                <a:tab pos="512445" algn="l"/>
              </a:tabLst>
            </a:pPr>
            <a:endParaRPr sz="1800" dirty="0">
              <a:latin typeface="Verdana"/>
              <a:cs typeface="Verdana"/>
            </a:endParaRPr>
          </a:p>
        </p:txBody>
      </p:sp>
      <p:sp>
        <p:nvSpPr>
          <p:cNvPr id="7" name="object 3" descr="$PPTXTitle"/>
          <p:cNvSpPr txBox="1">
            <a:spLocks noGrp="1"/>
          </p:cNvSpPr>
          <p:nvPr>
            <p:ph type="title"/>
          </p:nvPr>
        </p:nvSpPr>
        <p:spPr>
          <a:xfrm>
            <a:off x="-1676400" y="1066800"/>
            <a:ext cx="8809863" cy="549765"/>
          </a:xfrm>
          <a:prstGeom prst="rect">
            <a:avLst/>
          </a:prstGeom>
        </p:spPr>
        <p:txBody>
          <a:bodyPr vert="horz" wrap="square" lIns="0" tIns="188467" rIns="0" bIns="0" rtlCol="0">
            <a:spAutoFit/>
          </a:bodyPr>
          <a:lstStyle/>
          <a:p>
            <a:pPr marR="5080" algn="ctr">
              <a:lnSpc>
                <a:spcPct val="150000"/>
              </a:lnSpc>
            </a:pPr>
            <a:r>
              <a:rPr lang="fr-FR" sz="1800" dirty="0" smtClean="0"/>
              <a:t>Principe de non-réorientation</a:t>
            </a:r>
            <a:endParaRPr sz="1100" b="0" dirty="0"/>
          </a:p>
        </p:txBody>
      </p:sp>
      <p:pic>
        <p:nvPicPr>
          <p:cNvPr id="4" name="object 4"/>
          <p:cNvPicPr/>
          <p:nvPr/>
        </p:nvPicPr>
        <p:blipFill rotWithShape="1">
          <a:blip r:embed="rId2" cstate="print"/>
          <a:srcRect l="54529" b="3759"/>
          <a:stretch/>
        </p:blipFill>
        <p:spPr>
          <a:xfrm>
            <a:off x="304800" y="4648200"/>
            <a:ext cx="1226615" cy="18125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33148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349</TotalTime>
  <Words>689</Words>
  <Application>Microsoft Office PowerPoint</Application>
  <PresentationFormat>Grand écran</PresentationFormat>
  <Paragraphs>137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Arial</vt:lpstr>
      <vt:lpstr>Calibri</vt:lpstr>
      <vt:lpstr>Verdana</vt:lpstr>
      <vt:lpstr>Vivaldi</vt:lpstr>
      <vt:lpstr>Wingdings</vt:lpstr>
      <vt:lpstr>Office Theme</vt:lpstr>
      <vt:lpstr>Présentation PowerPoint</vt:lpstr>
      <vt:lpstr>Présentation PowerPoint</vt:lpstr>
      <vt:lpstr>Nombre de mineurs confiés (hors Mineurs Non Accompagnés)</vt:lpstr>
      <vt:lpstr>Modalités d’accueil</vt:lpstr>
      <vt:lpstr>Présentation PowerPoint</vt:lpstr>
      <vt:lpstr>Quelques éléments introductifs ****</vt:lpstr>
      <vt:lpstr> Le Projet Pour l’Enfant au service d’une logique de parcours  et de sa continuité pour les enfants confiés  ****</vt:lpstr>
      <vt:lpstr>Premier temps d’accueil</vt:lpstr>
      <vt:lpstr>Principe de non-réorientation</vt:lpstr>
      <vt:lpstr>Une offre d’accueil modulable</vt:lpstr>
      <vt:lpstr>Le Projet pour l’Enfant (PPE)</vt:lpstr>
      <vt:lpstr>Présentation PowerPoint</vt:lpstr>
      <vt:lpstr> La prise en compte du soin psychique dans les services de protection de l’enfance ****</vt:lpstr>
      <vt:lpstr> La place de l’hospitalisation  dans le parcours des enfants confiés ****</vt:lpstr>
      <vt:lpstr> Situations cliniques ****</vt:lpstr>
      <vt:lpstr> Pour conclure ****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GANTZER Claire</dc:creator>
  <cp:lastModifiedBy>GANTZER Claire</cp:lastModifiedBy>
  <cp:revision>68</cp:revision>
  <dcterms:created xsi:type="dcterms:W3CDTF">2026-01-28T11:33:14Z</dcterms:created>
  <dcterms:modified xsi:type="dcterms:W3CDTF">2026-05-17T21:53:16Z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2025-11-04T00:00:00Z</vt:filetime>
  </property>
  <property fmtid="{D5CDD505-2E9C-101B-9397-08002B2CF9AE}" pid="3" name="LastSaved">
    <vt:filetime>2026-01-28T00:00:00Z</vt:filetime>
  </property>
</Properties>
</file>